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8" r:id="rId2"/>
    <p:sldId id="337" r:id="rId3"/>
    <p:sldId id="334" r:id="rId4"/>
    <p:sldId id="290" r:id="rId5"/>
    <p:sldId id="335" r:id="rId6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700" autoAdjust="0"/>
  </p:normalViewPr>
  <p:slideViewPr>
    <p:cSldViewPr>
      <p:cViewPr varScale="1">
        <p:scale>
          <a:sx n="114" d="100"/>
          <a:sy n="114" d="100"/>
        </p:scale>
        <p:origin x="138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07ABF30-546A-415F-A0A5-655B37FE6A9E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9F47280-4684-4C01-9F8F-7C2510692BD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74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91AF77D-2CC2-4555-820B-7F8DB2C35664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C72008D-6B50-46D4-B8D4-119C8923E50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053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r>
              <a:rPr lang="en-US" altLang="en-US" sz="1200" dirty="0">
                <a:solidFill>
                  <a:srgbClr val="020202"/>
                </a:solidFill>
                <a:ea typeface="ＭＳ Ｐゴシック" pitchFamily="34" charset="-128"/>
              </a:rPr>
              <a:t>"</a:t>
            </a:r>
            <a:r>
              <a:rPr lang="en-US" altLang="en-US" sz="1200" i="1" dirty="0">
                <a:solidFill>
                  <a:srgbClr val="020202"/>
                </a:solidFill>
                <a:ea typeface="ＭＳ Ｐゴシック" pitchFamily="34" charset="-128"/>
              </a:rPr>
              <a:t>A prescribed set of rules, conditions, or requirements concerning definitions of terms; classification of components; specification of materials, performance, or operations; delineation of procedures; or measurement of quantity and quality in describing materials, products, systems, services, or practices</a:t>
            </a:r>
            <a:r>
              <a:rPr lang="en-US" altLang="en-US" sz="1200" dirty="0">
                <a:solidFill>
                  <a:srgbClr val="020202"/>
                </a:solidFill>
                <a:ea typeface="ＭＳ Ｐゴシック" pitchFamily="34" charset="-128"/>
              </a:rPr>
              <a:t>."         </a:t>
            </a:r>
            <a:r>
              <a:rPr lang="en-US" altLang="en-US" sz="800" dirty="0">
                <a:solidFill>
                  <a:srgbClr val="020202"/>
                </a:solidFill>
                <a:ea typeface="ＭＳ Ｐゴシック" pitchFamily="34" charset="-128"/>
              </a:rPr>
              <a:t>National Standards Policy Advisory Committee</a:t>
            </a:r>
          </a:p>
          <a:p>
            <a:pPr>
              <a:buFont typeface="Arial" pitchFamily="34" charset="0"/>
              <a:buNone/>
            </a:pPr>
            <a:endParaRPr lang="en-US" altLang="en-US" sz="1200" dirty="0">
              <a:solidFill>
                <a:srgbClr val="020202"/>
              </a:solidFill>
              <a:ea typeface="ＭＳ Ｐゴシック" pitchFamily="34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72008D-6B50-46D4-B8D4-119C8923E50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5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344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90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9796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00" y="0"/>
            <a:ext cx="5664200" cy="9017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90675"/>
            <a:ext cx="4038600" cy="4802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90675"/>
            <a:ext cx="4038600" cy="4802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9738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48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68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46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234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681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854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357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389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D824D-5C3F-4431-B56B-B8375D74EB02}" type="datetimeFigureOut">
              <a:rPr lang="en-US" smtClean="0"/>
              <a:t>3/8/2021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F2B9F-D437-4625-8400-54BB3BE3FE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653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1" name="Rectangle 3"/>
          <p:cNvSpPr>
            <a:spLocks noGrp="1"/>
          </p:cNvSpPr>
          <p:nvPr>
            <p:ph type="body" sz="half" idx="1"/>
          </p:nvPr>
        </p:nvSpPr>
        <p:spPr>
          <a:xfrm>
            <a:off x="191655" y="1174751"/>
            <a:ext cx="8610600" cy="5106987"/>
          </a:xfrm>
        </p:spPr>
        <p:txBody>
          <a:bodyPr/>
          <a:lstStyle/>
          <a:p>
            <a:pPr>
              <a:buFont typeface="Arial" pitchFamily="34" charset="0"/>
              <a:buNone/>
            </a:pPr>
            <a:endParaRPr lang="en-US" altLang="en-US" sz="1800" dirty="0">
              <a:solidFill>
                <a:srgbClr val="020202"/>
              </a:solidFill>
              <a:ea typeface="ＭＳ Ｐゴシック" pitchFamily="34" charset="-128"/>
            </a:endParaRPr>
          </a:p>
          <a:p>
            <a:pPr>
              <a:buFont typeface="Arial" pitchFamily="34" charset="0"/>
              <a:buNone/>
            </a:pPr>
            <a:endParaRPr lang="en-US" altLang="en-US" sz="1800" dirty="0">
              <a:solidFill>
                <a:srgbClr val="020202"/>
              </a:solidFill>
              <a:ea typeface="ＭＳ Ｐゴシック" pitchFamily="34" charset="-128"/>
            </a:endParaRPr>
          </a:p>
          <a:p>
            <a:pPr lvl="2">
              <a:buFont typeface="Arial" pitchFamily="34" charset="0"/>
              <a:buNone/>
            </a:pPr>
            <a:endParaRPr lang="en-US" altLang="en-US" sz="1600" dirty="0">
              <a:solidFill>
                <a:srgbClr val="020202"/>
              </a:solidFill>
              <a:ea typeface="ＭＳ Ｐゴシック" pitchFamily="34" charset="-128"/>
            </a:endParaRPr>
          </a:p>
          <a:p>
            <a:pPr lvl="2">
              <a:buFont typeface="Arial" pitchFamily="34" charset="0"/>
              <a:buNone/>
            </a:pPr>
            <a:r>
              <a:rPr lang="en-US" altLang="en-US" sz="1200" dirty="0">
                <a:solidFill>
                  <a:srgbClr val="020202"/>
                </a:solidFill>
                <a:ea typeface="ＭＳ Ｐゴシック" pitchFamily="34" charset="-128"/>
              </a:rPr>
              <a:t>						</a:t>
            </a:r>
          </a:p>
        </p:txBody>
      </p:sp>
      <p:sp>
        <p:nvSpPr>
          <p:cNvPr id="283652" name="Rectangle 4"/>
          <p:cNvSpPr>
            <a:spLocks noChangeArrowheads="1"/>
          </p:cNvSpPr>
          <p:nvPr/>
        </p:nvSpPr>
        <p:spPr bwMode="auto">
          <a:xfrm>
            <a:off x="5156200" y="2003425"/>
            <a:ext cx="263525" cy="311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US" altLang="en-US" dirty="0">
              <a:solidFill>
                <a:srgbClr val="020202"/>
              </a:solidFill>
            </a:endParaRPr>
          </a:p>
        </p:txBody>
      </p:sp>
      <p:pic>
        <p:nvPicPr>
          <p:cNvPr id="283653" name="Picture 5" descr="wq-iceberg-underwa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89" y="534000"/>
            <a:ext cx="2391317" cy="319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3655" name="Text Box 7"/>
          <p:cNvSpPr txBox="1">
            <a:spLocks noChangeArrowheads="1"/>
          </p:cNvSpPr>
          <p:nvPr/>
        </p:nvSpPr>
        <p:spPr bwMode="auto">
          <a:xfrm>
            <a:off x="1863725" y="35417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defTabSz="914400"/>
            <a:endParaRPr lang="en-US" altLang="en-US" dirty="0"/>
          </a:p>
        </p:txBody>
      </p:sp>
      <p:sp>
        <p:nvSpPr>
          <p:cNvPr id="283656" name="Text Box 8"/>
          <p:cNvSpPr txBox="1">
            <a:spLocks noChangeArrowheads="1"/>
          </p:cNvSpPr>
          <p:nvPr/>
        </p:nvSpPr>
        <p:spPr bwMode="auto">
          <a:xfrm>
            <a:off x="793973" y="836696"/>
            <a:ext cx="152509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 b="1" dirty="0">
                <a:solidFill>
                  <a:srgbClr val="FF0000"/>
                </a:solidFill>
              </a:rPr>
              <a:t>Reliability </a:t>
            </a:r>
          </a:p>
          <a:p>
            <a:r>
              <a:rPr lang="en-US" altLang="en-US" sz="2400" b="1" dirty="0">
                <a:solidFill>
                  <a:srgbClr val="FF0000"/>
                </a:solidFill>
              </a:rPr>
              <a:t>Standards</a:t>
            </a:r>
          </a:p>
        </p:txBody>
      </p:sp>
      <p:sp>
        <p:nvSpPr>
          <p:cNvPr id="283657" name="Text Box 9"/>
          <p:cNvSpPr txBox="1">
            <a:spLocks noChangeArrowheads="1"/>
          </p:cNvSpPr>
          <p:nvPr/>
        </p:nvSpPr>
        <p:spPr bwMode="auto">
          <a:xfrm>
            <a:off x="283362" y="1700575"/>
            <a:ext cx="2236787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400"/>
            <a:r>
              <a:rPr lang="en-US" altLang="en-US" sz="1600" b="1" dirty="0">
                <a:solidFill>
                  <a:srgbClr val="FF0000"/>
                </a:solidFill>
              </a:rPr>
              <a:t>Supporting Research</a:t>
            </a:r>
          </a:p>
          <a:p>
            <a:pPr algn="ctr" defTabSz="914400"/>
            <a:r>
              <a:rPr lang="en-US" altLang="en-US" sz="1600" b="1" dirty="0">
                <a:solidFill>
                  <a:srgbClr val="FF0000"/>
                </a:solidFill>
              </a:rPr>
              <a:t>Tech Development</a:t>
            </a:r>
          </a:p>
          <a:p>
            <a:pPr algn="ctr" defTabSz="914400"/>
            <a:r>
              <a:rPr lang="en-US" altLang="en-US" sz="1600" b="1" dirty="0">
                <a:solidFill>
                  <a:srgbClr val="FF0000"/>
                </a:solidFill>
              </a:rPr>
              <a:t>Guidance Docs. </a:t>
            </a:r>
          </a:p>
          <a:p>
            <a:pPr algn="ctr" defTabSz="914400"/>
            <a:r>
              <a:rPr lang="en-US" altLang="en-US" sz="1600" b="1" dirty="0">
                <a:solidFill>
                  <a:srgbClr val="FF0000"/>
                </a:solidFill>
              </a:rPr>
              <a:t>Best Practices</a:t>
            </a:r>
          </a:p>
          <a:p>
            <a:pPr algn="ctr" defTabSz="914400"/>
            <a:r>
              <a:rPr lang="en-US" altLang="en-US" sz="1600" b="1" dirty="0">
                <a:solidFill>
                  <a:srgbClr val="FF0000"/>
                </a:solidFill>
              </a:rPr>
              <a:t>Testing</a:t>
            </a:r>
          </a:p>
          <a:p>
            <a:pPr algn="ctr" defTabSz="914400"/>
            <a:endParaRPr lang="en-US" alt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892E831-610E-4EBA-AB37-B068C0132B66}"/>
              </a:ext>
            </a:extLst>
          </p:cNvPr>
          <p:cNvSpPr txBox="1"/>
          <p:nvPr/>
        </p:nvSpPr>
        <p:spPr>
          <a:xfrm>
            <a:off x="191655" y="3852407"/>
            <a:ext cx="2731219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Establish uniform engineering or technical criteria, methods, processes, and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rgbClr val="020202"/>
              </a:solidFill>
              <a:ea typeface="ＭＳ Ｐゴシック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20202"/>
                </a:solidFill>
                <a:ea typeface="ＭＳ Ｐゴシック" pitchFamily="34" charset="-128"/>
              </a:rPr>
              <a:t>Facilitate </a:t>
            </a:r>
            <a:r>
              <a:rPr lang="en-US" altLang="en-US" sz="1400" dirty="0">
                <a:ea typeface="ＭＳ Ｐゴシック" pitchFamily="34" charset="-128"/>
              </a:rPr>
              <a:t>markets</a:t>
            </a:r>
            <a:r>
              <a:rPr lang="en-US" altLang="en-US" sz="1400" dirty="0">
                <a:solidFill>
                  <a:srgbClr val="020202"/>
                </a:solidFill>
                <a:ea typeface="ＭＳ Ｐゴシック" pitchFamily="34" charset="-128"/>
              </a:rPr>
              <a:t>, reduce costs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rgbClr val="020202"/>
              </a:solidFill>
              <a:ea typeface="ＭＳ Ｐゴシック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20202"/>
                </a:solidFill>
                <a:ea typeface="ＭＳ Ｐゴシック" pitchFamily="34" charset="-128"/>
              </a:rPr>
              <a:t>Safety, quality, and consistency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20202"/>
                </a:solidFill>
                <a:ea typeface="ＭＳ Ｐゴシック" pitchFamily="34" charset="-128"/>
              </a:rPr>
              <a:t>Buyer-seller transactions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20202"/>
              </a:solidFill>
              <a:ea typeface="ＭＳ Ｐゴシック" pitchFamily="34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20202"/>
                </a:solidFill>
                <a:ea typeface="ＭＳ Ｐゴシック" pitchFamily="34" charset="-128"/>
              </a:rPr>
              <a:t>Protect stakeholders</a:t>
            </a:r>
            <a:endParaRPr lang="en-US" sz="1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A9DD30-B275-4930-B64F-27F48E99AFCA}"/>
              </a:ext>
            </a:extLst>
          </p:cNvPr>
          <p:cNvGrpSpPr/>
          <p:nvPr/>
        </p:nvGrpSpPr>
        <p:grpSpPr>
          <a:xfrm>
            <a:off x="5844812" y="557387"/>
            <a:ext cx="3043678" cy="4271858"/>
            <a:chOff x="0" y="0"/>
            <a:chExt cx="3410495" cy="4437020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AA348A9-49B1-46C7-B940-03791E4F95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3410495" cy="4437020"/>
            </a:xfrm>
            <a:prstGeom prst="rect">
              <a:avLst/>
            </a:prstGeom>
          </p:spPr>
        </p:pic>
        <p:sp>
          <p:nvSpPr>
            <p:cNvPr id="17" name="Arrow: Curved Right 16">
              <a:extLst>
                <a:ext uri="{FF2B5EF4-FFF2-40B4-BE49-F238E27FC236}">
                  <a16:creationId xmlns:a16="http://schemas.microsoft.com/office/drawing/2014/main" id="{C8FF0CD1-AF89-4035-8D65-F0718FBBDF21}"/>
                </a:ext>
              </a:extLst>
            </p:cNvPr>
            <p:cNvSpPr/>
            <p:nvPr/>
          </p:nvSpPr>
          <p:spPr>
            <a:xfrm>
              <a:off x="1062683" y="1179840"/>
              <a:ext cx="579119" cy="2164080"/>
            </a:xfrm>
            <a:prstGeom prst="curvedRightArrow">
              <a:avLst/>
            </a:prstGeom>
            <a:solidFill>
              <a:srgbClr val="87878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8" name="Arrow: Curved Right 17">
              <a:extLst>
                <a:ext uri="{FF2B5EF4-FFF2-40B4-BE49-F238E27FC236}">
                  <a16:creationId xmlns:a16="http://schemas.microsoft.com/office/drawing/2014/main" id="{481C1CBB-8B88-4620-87ED-75412CF88469}"/>
                </a:ext>
              </a:extLst>
            </p:cNvPr>
            <p:cNvSpPr/>
            <p:nvPr/>
          </p:nvSpPr>
          <p:spPr>
            <a:xfrm>
              <a:off x="1049927" y="1179840"/>
              <a:ext cx="579119" cy="2433320"/>
            </a:xfrm>
            <a:prstGeom prst="curvedRightArrow">
              <a:avLst/>
            </a:prstGeom>
            <a:solidFill>
              <a:srgbClr val="87878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9" name="Arrow: Curved Right 18">
              <a:extLst>
                <a:ext uri="{FF2B5EF4-FFF2-40B4-BE49-F238E27FC236}">
                  <a16:creationId xmlns:a16="http://schemas.microsoft.com/office/drawing/2014/main" id="{2222D634-942B-4BE3-8377-70DEFF5E05DD}"/>
                </a:ext>
              </a:extLst>
            </p:cNvPr>
            <p:cNvSpPr/>
            <p:nvPr/>
          </p:nvSpPr>
          <p:spPr>
            <a:xfrm>
              <a:off x="1062682" y="1195530"/>
              <a:ext cx="579119" cy="2646230"/>
            </a:xfrm>
            <a:prstGeom prst="curvedRightArrow">
              <a:avLst>
                <a:gd name="adj1" fmla="val 25000"/>
                <a:gd name="adj2" fmla="val 50000"/>
                <a:gd name="adj3" fmla="val 26754"/>
              </a:avLst>
            </a:prstGeom>
            <a:solidFill>
              <a:srgbClr val="87878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102D31BE-C58C-4FF5-8292-B692482AA4E7}"/>
              </a:ext>
            </a:extLst>
          </p:cNvPr>
          <p:cNvSpPr txBox="1"/>
          <p:nvPr/>
        </p:nvSpPr>
        <p:spPr>
          <a:xfrm>
            <a:off x="3494269" y="3628916"/>
            <a:ext cx="2155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Outage questions</a:t>
            </a:r>
            <a:r>
              <a:rPr lang="en-US" dirty="0">
                <a:solidFill>
                  <a:srgbClr val="FF0000"/>
                </a:solidFill>
              </a:rPr>
              <a:t>:     </a:t>
            </a:r>
          </a:p>
          <a:p>
            <a:r>
              <a:rPr lang="en-US" dirty="0">
                <a:solidFill>
                  <a:srgbClr val="FF0000"/>
                </a:solidFill>
              </a:rPr>
              <a:t>How often?    </a:t>
            </a:r>
          </a:p>
          <a:p>
            <a:r>
              <a:rPr lang="en-US" dirty="0">
                <a:solidFill>
                  <a:srgbClr val="FF0000"/>
                </a:solidFill>
              </a:rPr>
              <a:t>How long?   </a:t>
            </a:r>
          </a:p>
          <a:p>
            <a:r>
              <a:rPr lang="en-US" dirty="0">
                <a:solidFill>
                  <a:srgbClr val="FF0000"/>
                </a:solidFill>
              </a:rPr>
              <a:t>How much?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6D6BFA-6F5F-4879-AEDF-B64E0C63758C}"/>
              </a:ext>
            </a:extLst>
          </p:cNvPr>
          <p:cNvSpPr txBox="1"/>
          <p:nvPr/>
        </p:nvSpPr>
        <p:spPr>
          <a:xfrm>
            <a:off x="4454818" y="5066416"/>
            <a:ext cx="35326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Asset Management questions</a:t>
            </a:r>
            <a:r>
              <a:rPr lang="en-US" dirty="0">
                <a:solidFill>
                  <a:srgbClr val="FF0000"/>
                </a:solidFill>
              </a:rPr>
              <a:t>:</a:t>
            </a:r>
          </a:p>
          <a:p>
            <a:r>
              <a:rPr lang="en-US" dirty="0">
                <a:solidFill>
                  <a:srgbClr val="FF0000"/>
                </a:solidFill>
              </a:rPr>
              <a:t>Whose clock is it on?</a:t>
            </a:r>
          </a:p>
          <a:p>
            <a:r>
              <a:rPr lang="en-US" dirty="0">
                <a:solidFill>
                  <a:srgbClr val="FF0000"/>
                </a:solidFill>
              </a:rPr>
              <a:t>What did we get?</a:t>
            </a:r>
          </a:p>
          <a:p>
            <a:r>
              <a:rPr lang="en-US" dirty="0">
                <a:solidFill>
                  <a:srgbClr val="FF0000"/>
                </a:solidFill>
              </a:rPr>
              <a:t>What did we expect?</a:t>
            </a:r>
          </a:p>
          <a:p>
            <a:r>
              <a:rPr lang="en-US" dirty="0">
                <a:solidFill>
                  <a:srgbClr val="FF0000"/>
                </a:solidFill>
              </a:rPr>
              <a:t>Why or why not?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3610D5-D860-40FD-BD2B-57CDBB5A7E39}"/>
              </a:ext>
            </a:extLst>
          </p:cNvPr>
          <p:cNvSpPr txBox="1"/>
          <p:nvPr/>
        </p:nvSpPr>
        <p:spPr>
          <a:xfrm>
            <a:off x="2922874" y="581844"/>
            <a:ext cx="2738025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400" b="1" dirty="0"/>
              <a:t>Availability</a:t>
            </a:r>
            <a:r>
              <a:rPr lang="en-US" sz="1400" dirty="0"/>
              <a:t>:  The available state is where the PVPS, a subsystem, or a component can provide service, regardless of whether it is in service and regardless of the capacity level that can be provided</a:t>
            </a:r>
          </a:p>
          <a:p>
            <a:r>
              <a:rPr lang="en-US" sz="1400" dirty="0"/>
              <a:t>    </a:t>
            </a:r>
          </a:p>
          <a:p>
            <a:r>
              <a:rPr lang="en-US" sz="1400" b="1" dirty="0"/>
              <a:t>Reliability:</a:t>
            </a:r>
            <a:r>
              <a:rPr lang="en-US" sz="1400" dirty="0"/>
              <a:t>  Probability that an item (component, assembly, or system) can perform its intended function for a specified interval under stated conditions.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DB41AE-2E0C-4BAB-9D35-C6A25A540804}"/>
              </a:ext>
            </a:extLst>
          </p:cNvPr>
          <p:cNvSpPr txBox="1"/>
          <p:nvPr/>
        </p:nvSpPr>
        <p:spPr>
          <a:xfrm>
            <a:off x="2319070" y="101696"/>
            <a:ext cx="3945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IEC 61400-26-4  Reliability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8879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A0E29-F6CD-4D9B-8E45-627EA8D4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52400"/>
            <a:ext cx="7696200" cy="381000"/>
          </a:xfrm>
        </p:spPr>
        <p:txBody>
          <a:bodyPr>
            <a:noAutofit/>
          </a:bodyPr>
          <a:lstStyle/>
          <a:p>
            <a:r>
              <a:rPr lang="en-US" sz="3200" dirty="0"/>
              <a:t>Embarrassment of Analytical Riches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10414D-772A-47E3-BEA4-9CAE34EC1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685800"/>
            <a:ext cx="5309232" cy="617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63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2A0E21F-7030-41FB-BB5B-9B10707CCF41}"/>
              </a:ext>
            </a:extLst>
          </p:cNvPr>
          <p:cNvSpPr txBox="1"/>
          <p:nvPr/>
        </p:nvSpPr>
        <p:spPr>
          <a:xfrm>
            <a:off x="533400" y="551917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Why is Reliability Important? </a:t>
            </a:r>
          </a:p>
          <a:p>
            <a:r>
              <a:rPr lang="en-GB" sz="1800" spc="4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Answer: Cost and performance -- Field failures may be very costly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6B1B4A-4D47-4A66-9D33-177649E7DD54}"/>
              </a:ext>
            </a:extLst>
          </p:cNvPr>
          <p:cNvSpPr txBox="1"/>
          <p:nvPr/>
        </p:nvSpPr>
        <p:spPr>
          <a:xfrm>
            <a:off x="838200" y="4984973"/>
            <a:ext cx="716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motivation for addressing reliability in the implementation and operation of a WEGS is founded in the desire for long</a:t>
            </a:r>
          </a:p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lasting and cost-effective energy performance, energy production, secure production and revenue, and safe function</a:t>
            </a: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64C900-9D3D-40F2-95B7-4A6581B2DCB7}"/>
              </a:ext>
            </a:extLst>
          </p:cNvPr>
          <p:cNvSpPr txBox="1"/>
          <p:nvPr/>
        </p:nvSpPr>
        <p:spPr>
          <a:xfrm>
            <a:off x="1303090" y="1449622"/>
            <a:ext cx="6553200" cy="3283976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Problem Statement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Top issue = 25-30-year reliable life, obtained by ongoing maintenance and replacements.  This is largely a problem of physics, chemistry, metallurgy, material science, etc.  From an economics perspective, the need is to find the elements and efficiently manage expected life with a plan for ongoing and strategic maintenance.  The issues are to manage: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Failure data, maintenance history, component condition monitoring, health and operating condition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Reliability analyses (measured and predictive), life expectancy, maintenance actions, life extension plans, critical items, </a:t>
            </a:r>
            <a:r>
              <a:rPr lang="en-GB" sz="1400" spc="4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-outage times, component failures identified, restoration times (maintenance), repeating failures, lost time/revenue, availability</a:t>
            </a:r>
            <a:endParaRPr lang="en-US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Reporting, standardized metrics, common basis of terms, etc.</a:t>
            </a:r>
          </a:p>
        </p:txBody>
      </p:sp>
    </p:spTree>
    <p:extLst>
      <p:ext uri="{BB962C8B-B14F-4D97-AF65-F5344CB8AC3E}">
        <p14:creationId xmlns:p14="http://schemas.microsoft.com/office/powerpoint/2010/main" val="2205282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1E076-0FBB-40DC-B2ED-2C8403A26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5338" y="383738"/>
            <a:ext cx="6781800" cy="536447"/>
          </a:xfrm>
        </p:spPr>
        <p:txBody>
          <a:bodyPr>
            <a:noAutofit/>
          </a:bodyPr>
          <a:lstStyle/>
          <a:p>
            <a:pPr>
              <a:spcBef>
                <a:spcPts val="75"/>
              </a:spcBef>
            </a:pPr>
            <a:r>
              <a:rPr lang="en-GB" sz="2400" b="1" dirty="0">
                <a:latin typeface="Calibri" panose="020F0502020204030204" pitchFamily="34" charset="0"/>
                <a:ea typeface="Calibri" panose="020F0502020204030204" pitchFamily="34" charset="0"/>
              </a:rPr>
              <a:t>Reliability Practices for the  Operation of Photovoltaic Power System IEC TS 63265</a:t>
            </a:r>
            <a: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br>
              <a:rPr lang="en-GB" sz="24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</a:rPr>
              <a:t>for example:</a:t>
            </a:r>
            <a:r>
              <a:rPr lang="en-GB" sz="2400" i="1" dirty="0">
                <a:latin typeface="Calibri" panose="020F0502020204030204" pitchFamily="34" charset="0"/>
                <a:ea typeface="Calibri" panose="020F0502020204030204" pitchFamily="34" charset="0"/>
              </a:rPr>
              <a:t>  </a:t>
            </a:r>
            <a:endParaRPr lang="en-US" sz="28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0AA0A-61CB-4DA7-8D96-31AD051E0E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5534" y="1371600"/>
            <a:ext cx="4472666" cy="2743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7200" u="sng" dirty="0">
                <a:solidFill>
                  <a:srgbClr val="FF0000"/>
                </a:solidFill>
              </a:rPr>
              <a:t>Key Normative Requirements </a:t>
            </a:r>
          </a:p>
          <a:p>
            <a:r>
              <a:rPr lang="en-US" sz="5600" dirty="0"/>
              <a:t>Compatible with Information Model, outage tracking</a:t>
            </a:r>
          </a:p>
          <a:p>
            <a:r>
              <a:rPr lang="en-US" sz="5600" dirty="0"/>
              <a:t>Failure Modes and Effects Analysis 	</a:t>
            </a:r>
          </a:p>
          <a:p>
            <a:r>
              <a:rPr lang="en-US" sz="5600" dirty="0"/>
              <a:t>Failure Reporting and Corrective Action System </a:t>
            </a:r>
          </a:p>
          <a:p>
            <a:pPr lvl="1"/>
            <a:r>
              <a:rPr lang="en-US" sz="5600" dirty="0"/>
              <a:t>Failure Inputs	</a:t>
            </a:r>
          </a:p>
          <a:p>
            <a:pPr lvl="1"/>
            <a:r>
              <a:rPr lang="en-US" sz="5600" dirty="0"/>
              <a:t>Failure incident data tracking </a:t>
            </a:r>
          </a:p>
          <a:p>
            <a:pPr lvl="1"/>
            <a:r>
              <a:rPr lang="en-US" sz="5600" dirty="0"/>
              <a:t>Supplier/customer interface 	</a:t>
            </a:r>
          </a:p>
          <a:p>
            <a:pPr lvl="1"/>
            <a:r>
              <a:rPr lang="en-US" sz="5600" dirty="0"/>
              <a:t>Informational sources</a:t>
            </a:r>
          </a:p>
          <a:p>
            <a:pPr lvl="1"/>
            <a:r>
              <a:rPr lang="en-US" sz="5600" dirty="0"/>
              <a:t>Reporting requirements  </a:t>
            </a:r>
          </a:p>
          <a:p>
            <a:pPr lvl="1"/>
            <a:r>
              <a:rPr lang="en-US" sz="5600" dirty="0"/>
              <a:t>The corrective action aspect </a:t>
            </a:r>
          </a:p>
          <a:p>
            <a:pPr marL="457200" lvl="1" indent="0">
              <a:buNone/>
            </a:pPr>
            <a:r>
              <a:rPr lang="en-US" sz="5600" dirty="0"/>
              <a:t>        of FRACAS</a:t>
            </a:r>
          </a:p>
          <a:p>
            <a:r>
              <a:rPr lang="en-US" sz="5600" i="1" dirty="0"/>
              <a:t>Reliability Plan </a:t>
            </a:r>
          </a:p>
          <a:p>
            <a:pPr marL="0" indent="0">
              <a:buNone/>
            </a:pPr>
            <a:r>
              <a:rPr lang="en-US" sz="5600" i="1" dirty="0"/>
              <a:t>            -Creation of a Reliability Plan	</a:t>
            </a:r>
          </a:p>
          <a:p>
            <a:r>
              <a:rPr lang="en-US" sz="5600" i="1" dirty="0"/>
              <a:t>Model Specification for a Reliability </a:t>
            </a:r>
          </a:p>
          <a:p>
            <a:pPr marL="0" indent="0">
              <a:buNone/>
            </a:pPr>
            <a:r>
              <a:rPr lang="en-US" sz="5600" i="1" dirty="0"/>
              <a:t>         Program Plan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endParaRPr lang="en-US" altLang="zh-CN" sz="5600" noProof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en-AU" altLang="zh-CN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5600" dirty="0"/>
              <a:t>	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ACBAA4-368C-408C-A63E-CE15B15A9AF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240402"/>
            <a:ext cx="5791835" cy="3276600"/>
          </a:xfrm>
          <a:prstGeom prst="rect">
            <a:avLst/>
          </a:prstGeom>
          <a:noFill/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E0E7179-47FD-4900-A7ED-91A5A24DAC66}"/>
              </a:ext>
            </a:extLst>
          </p:cNvPr>
          <p:cNvSpPr txBox="1"/>
          <p:nvPr/>
        </p:nvSpPr>
        <p:spPr>
          <a:xfrm>
            <a:off x="5029200" y="1701351"/>
            <a:ext cx="2955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FF0000"/>
                </a:solidFill>
              </a:rPr>
              <a:t>Example Reliability Approach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9CBE26-90E6-4864-84BE-CF283E2384F7}"/>
              </a:ext>
            </a:extLst>
          </p:cNvPr>
          <p:cNvSpPr txBox="1"/>
          <p:nvPr/>
        </p:nvSpPr>
        <p:spPr>
          <a:xfrm>
            <a:off x="175534" y="5029200"/>
            <a:ext cx="748065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US" u="sng" dirty="0">
                <a:solidFill>
                  <a:srgbClr val="FF0000"/>
                </a:solidFill>
              </a:rPr>
              <a:t>Informative content </a:t>
            </a:r>
          </a:p>
          <a:p>
            <a:pPr marL="0" indent="0">
              <a:buNone/>
            </a:pPr>
            <a:r>
              <a:rPr lang="en-US" sz="1200" dirty="0"/>
              <a:t>Introduction, scope, Terms, Definitions and Abbreviations, </a:t>
            </a:r>
          </a:p>
          <a:p>
            <a:pPr marL="0" indent="0">
              <a:buNone/>
            </a:pPr>
            <a:r>
              <a:rPr lang="en-US" sz="1200" dirty="0"/>
              <a:t>Background, Interrelationship of Reliability, Maintainability and Availability, </a:t>
            </a:r>
          </a:p>
          <a:p>
            <a:pPr marL="0" indent="0">
              <a:buNone/>
            </a:pPr>
            <a:r>
              <a:rPr lang="en-US" sz="1200" dirty="0"/>
              <a:t>Dependability, Risks, Early PVPS Reliability Tools and Topics, Operational Analytics, More Reliability Tools and Topics, Best Practice Checklist for EPC Technical Aspects, Best Practice Checklist for O&amp;M Technical Aspects, Bibliography	</a:t>
            </a:r>
          </a:p>
        </p:txBody>
      </p:sp>
    </p:spTree>
    <p:extLst>
      <p:ext uri="{BB962C8B-B14F-4D97-AF65-F5344CB8AC3E}">
        <p14:creationId xmlns:p14="http://schemas.microsoft.com/office/powerpoint/2010/main" val="1733951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67344F-04CE-4EB3-AB72-E90BC74894CC}"/>
              </a:ext>
            </a:extLst>
          </p:cNvPr>
          <p:cNvSpPr txBox="1"/>
          <p:nvPr/>
        </p:nvSpPr>
        <p:spPr>
          <a:xfrm>
            <a:off x="3276600" y="114180"/>
            <a:ext cx="2974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Status: 61400-26-4 Reliability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2D8B7-4E8B-40D9-A915-A2FB9FFF38F2}"/>
              </a:ext>
            </a:extLst>
          </p:cNvPr>
          <p:cNvSpPr txBox="1"/>
          <p:nvPr/>
        </p:nvSpPr>
        <p:spPr>
          <a:xfrm>
            <a:off x="4348310" y="637399"/>
            <a:ext cx="4572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Multiple drafts and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Back to basics, what is the problem to solve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Information model expanded by Denmark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Reliability as a term in the Information Model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The Information Model and use for reliability metrics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Derivation of parameters for reliability metrics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Required Information Categories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Reliability terms derived from counter data – normative levels	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Reliability terms derived from the Information Model 	– optional levels	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Applicability to WEGS, systems and components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Verification scenario example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 going forward</a:t>
            </a:r>
          </a:p>
          <a:p>
            <a:pPr lvl="1"/>
            <a:r>
              <a:rPr lang="en-US" dirty="0"/>
              <a:t>Resolution process and scope 	confirmation</a:t>
            </a:r>
          </a:p>
          <a:p>
            <a:pPr lvl="1"/>
            <a:r>
              <a:rPr lang="en-US" dirty="0"/>
              <a:t>Interface with future DFR in 61400-1?</a:t>
            </a:r>
          </a:p>
          <a:p>
            <a:pPr lvl="1"/>
            <a:r>
              <a:rPr lang="en-US" dirty="0"/>
              <a:t>CD issuance by year end</a:t>
            </a:r>
          </a:p>
          <a:p>
            <a:pPr lvl="1"/>
            <a:r>
              <a:rPr lang="en-US" dirty="0"/>
              <a:t>	</a:t>
            </a:r>
          </a:p>
          <a:p>
            <a:pPr lvl="1"/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FD230F-EE9D-432E-B063-805CB3694B63}"/>
              </a:ext>
            </a:extLst>
          </p:cNvPr>
          <p:cNvSpPr txBox="1"/>
          <p:nvPr/>
        </p:nvSpPr>
        <p:spPr>
          <a:xfrm>
            <a:off x="208310" y="298846"/>
            <a:ext cx="4350037" cy="634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Information model</a:t>
            </a:r>
          </a:p>
          <a:p>
            <a:r>
              <a:rPr lang="en-US" sz="1400" dirty="0"/>
              <a:t>Basic model</a:t>
            </a:r>
          </a:p>
          <a:p>
            <a:r>
              <a:rPr lang="en-US" sz="1400" dirty="0"/>
              <a:t>Reliability Considerations</a:t>
            </a:r>
          </a:p>
          <a:p>
            <a:r>
              <a:rPr lang="en-US" sz="1400" dirty="0"/>
              <a:t>Reliability Layer</a:t>
            </a:r>
          </a:p>
          <a:p>
            <a:r>
              <a:rPr lang="en-US" sz="1400" dirty="0"/>
              <a:t>Reporting metrics</a:t>
            </a:r>
          </a:p>
          <a:p>
            <a:r>
              <a:rPr lang="en-US" sz="1400" dirty="0"/>
              <a:t>Incident data tracking:</a:t>
            </a:r>
          </a:p>
          <a:p>
            <a:r>
              <a:rPr lang="en-US" sz="1400" dirty="0"/>
              <a:t>Critical Components Table</a:t>
            </a:r>
          </a:p>
          <a:p>
            <a:r>
              <a:rPr lang="en-US" sz="1400" dirty="0"/>
              <a:t>O&amp;M records</a:t>
            </a:r>
          </a:p>
          <a:p>
            <a:r>
              <a:rPr lang="en-US" sz="1400" b="1" dirty="0"/>
              <a:t>Reliability topics</a:t>
            </a:r>
          </a:p>
          <a:p>
            <a:r>
              <a:rPr lang="en-US" sz="1400" dirty="0"/>
              <a:t>Dependability - summary and reference</a:t>
            </a:r>
          </a:p>
          <a:p>
            <a:r>
              <a:rPr lang="en-US" sz="1400" dirty="0"/>
              <a:t>Reliability, Availability and Maintainability (RAM)</a:t>
            </a:r>
          </a:p>
          <a:p>
            <a:r>
              <a:rPr lang="en-US" sz="1400" dirty="0"/>
              <a:t>Analytical Techniques</a:t>
            </a:r>
          </a:p>
          <a:p>
            <a:r>
              <a:rPr lang="en-US" sz="1400" dirty="0"/>
              <a:t>Data</a:t>
            </a:r>
          </a:p>
          <a:p>
            <a:r>
              <a:rPr lang="en-US" sz="1400" b="1" dirty="0"/>
              <a:t>Annex A</a:t>
            </a:r>
          </a:p>
          <a:p>
            <a:r>
              <a:rPr lang="en-US" sz="1400" dirty="0"/>
              <a:t>Reliability Analyses</a:t>
            </a:r>
          </a:p>
          <a:p>
            <a:r>
              <a:rPr lang="en-US" sz="1400" dirty="0"/>
              <a:t>RAM tools and topics</a:t>
            </a:r>
          </a:p>
          <a:p>
            <a:r>
              <a:rPr lang="en-US" sz="1400" b="1" dirty="0"/>
              <a:t>Annex B</a:t>
            </a:r>
          </a:p>
          <a:p>
            <a:r>
              <a:rPr lang="en-US" sz="1400" dirty="0"/>
              <a:t>Reliability Block Diagram (RBD)/Monte Carlo Simulations </a:t>
            </a:r>
          </a:p>
          <a:p>
            <a:r>
              <a:rPr lang="en-US" sz="1400" dirty="0"/>
              <a:t>Failure Modes and Effects Analysis (FMEA)</a:t>
            </a:r>
          </a:p>
          <a:p>
            <a:r>
              <a:rPr lang="en-US" sz="1400" dirty="0"/>
              <a:t>Fault Tree Analysis</a:t>
            </a:r>
          </a:p>
          <a:p>
            <a:r>
              <a:rPr lang="en-US" sz="1400" dirty="0"/>
              <a:t>Failure Reporting and Corrective Action System (FRACAS)</a:t>
            </a:r>
          </a:p>
          <a:p>
            <a:r>
              <a:rPr lang="en-US" sz="1400" dirty="0"/>
              <a:t>Maintainability and other RAM terms</a:t>
            </a:r>
          </a:p>
          <a:p>
            <a:r>
              <a:rPr lang="en-US" sz="1400" dirty="0"/>
              <a:t>Critical Items List</a:t>
            </a:r>
          </a:p>
          <a:p>
            <a:r>
              <a:rPr lang="en-US" sz="1400" dirty="0"/>
              <a:t>Data Analysis</a:t>
            </a:r>
          </a:p>
          <a:p>
            <a:r>
              <a:rPr lang="en-US" sz="1400" dirty="0"/>
              <a:t>Root cause analysis (RCA)</a:t>
            </a:r>
          </a:p>
          <a:p>
            <a:r>
              <a:rPr lang="en-US" sz="1400" dirty="0"/>
              <a:t>Long Term Trend Analysis  </a:t>
            </a:r>
          </a:p>
          <a:p>
            <a:r>
              <a:rPr lang="en-US" sz="1400" dirty="0"/>
              <a:t>Pareto Analysis</a:t>
            </a:r>
          </a:p>
          <a:p>
            <a:r>
              <a:rPr lang="en-US" sz="1400" dirty="0"/>
              <a:t>Life Cycle Costs of Reliability</a:t>
            </a:r>
          </a:p>
          <a:p>
            <a:r>
              <a:rPr lang="en-US" sz="1400" dirty="0"/>
              <a:t>Risk analysis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8E0864E-FE60-41E4-A3C5-3BA90FC6C899}"/>
              </a:ext>
            </a:extLst>
          </p:cNvPr>
          <p:cNvSpPr txBox="1"/>
          <p:nvPr/>
        </p:nvSpPr>
        <p:spPr>
          <a:xfrm>
            <a:off x="6172200" y="6146598"/>
            <a:ext cx="2028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rogrhill@gmail.com</a:t>
            </a:r>
          </a:p>
        </p:txBody>
      </p:sp>
    </p:spTree>
    <p:extLst>
      <p:ext uri="{BB962C8B-B14F-4D97-AF65-F5344CB8AC3E}">
        <p14:creationId xmlns:p14="http://schemas.microsoft.com/office/powerpoint/2010/main" val="4232312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8655</TotalTime>
  <Words>763</Words>
  <Application>Microsoft Office PowerPoint</Application>
  <PresentationFormat>On-screen Show (4:3)</PresentationFormat>
  <Paragraphs>118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Office Theme</vt:lpstr>
      <vt:lpstr>PowerPoint Presentation</vt:lpstr>
      <vt:lpstr>Embarrassment of Analytical Riches</vt:lpstr>
      <vt:lpstr>PowerPoint Presentation</vt:lpstr>
      <vt:lpstr>Reliability Practices for the  Operation of Photovoltaic Power System IEC TS 63265  for example:  </vt:lpstr>
      <vt:lpstr>PowerPoint Presentation</vt:lpstr>
    </vt:vector>
  </TitlesOfParts>
  <Company>Sandia National Laboratories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 of a Standard</dc:title>
  <dc:creator>rrhill</dc:creator>
  <cp:lastModifiedBy>Roger Hill</cp:lastModifiedBy>
  <cp:revision>67</cp:revision>
  <cp:lastPrinted>2014-12-03T21:50:53Z</cp:lastPrinted>
  <dcterms:created xsi:type="dcterms:W3CDTF">2014-12-03T21:45:57Z</dcterms:created>
  <dcterms:modified xsi:type="dcterms:W3CDTF">2021-03-09T04:16:30Z</dcterms:modified>
</cp:coreProperties>
</file>