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7" r:id="rId2"/>
    <p:sldId id="268" r:id="rId3"/>
    <p:sldId id="269" r:id="rId4"/>
    <p:sldId id="270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4070"/>
    <a:srgbClr val="00A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95"/>
    <p:restoredTop sz="94723"/>
  </p:normalViewPr>
  <p:slideViewPr>
    <p:cSldViewPr snapToGrid="0" snapToObjects="1">
      <p:cViewPr varScale="1">
        <p:scale>
          <a:sx n="145" d="100"/>
          <a:sy n="145" d="100"/>
        </p:scale>
        <p:origin x="2952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C89B6-0167-0549-A9D3-815C20C90D38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30F75-B5EC-044F-A636-30352D0A1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M White 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1228439"/>
            <a:ext cx="12192000" cy="1690255"/>
          </a:xfrm>
          <a:prstGeom prst="rect">
            <a:avLst/>
          </a:prstGeom>
          <a:solidFill>
            <a:schemeClr val="tx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alphaModFix amt="3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5572" y="2915624"/>
            <a:ext cx="4626429" cy="478275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7565572" y="0"/>
            <a:ext cx="2623459" cy="6858000"/>
          </a:xfrm>
          <a:prstGeom prst="rect">
            <a:avLst/>
          </a:prstGeom>
          <a:solidFill>
            <a:srgbClr val="00ACD9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7681" y="1228439"/>
            <a:ext cx="6190211" cy="1690255"/>
          </a:xfrm>
        </p:spPr>
        <p:txBody>
          <a:bodyPr anchor="ctr">
            <a:normAutofit/>
          </a:bodyPr>
          <a:lstStyle>
            <a:lvl1pPr algn="l">
              <a:lnSpc>
                <a:spcPts val="3700"/>
              </a:lnSpc>
              <a:defRPr sz="3600" spc="3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0412" y="5306898"/>
            <a:ext cx="6261331" cy="35312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none" spc="200" baseline="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64951" y="6459789"/>
            <a:ext cx="724296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BB4F62A-F143-0E44-AD26-04E6D9F03BB4}" type="datetime1">
              <a:rPr lang="en-US" smtClean="0"/>
              <a:t>3/2/2021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565572" y="6459789"/>
            <a:ext cx="2623459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288" r="-3731"/>
          <a:stretch/>
        </p:blipFill>
        <p:spPr>
          <a:xfrm>
            <a:off x="8003737" y="282288"/>
            <a:ext cx="1834523" cy="710418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1" y="1228439"/>
            <a:ext cx="203131" cy="1690255"/>
          </a:xfrm>
          <a:prstGeom prst="rect">
            <a:avLst/>
          </a:prstGeom>
          <a:solidFill>
            <a:schemeClr val="accent4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TextBox 23"/>
          <p:cNvSpPr txBox="1"/>
          <p:nvPr userDrawn="1"/>
        </p:nvSpPr>
        <p:spPr>
          <a:xfrm>
            <a:off x="700411" y="5019736"/>
            <a:ext cx="2225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spc="300" dirty="0">
                <a:solidFill>
                  <a:srgbClr val="00ACD9"/>
                </a:solidFill>
              </a:rPr>
              <a:t>PRESENTED BY</a:t>
            </a:r>
          </a:p>
        </p:txBody>
      </p:sp>
      <p:pic>
        <p:nvPicPr>
          <p:cNvPr id="30" name="Picture 29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45" y="5673785"/>
            <a:ext cx="9399784" cy="3657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6794" y="5626954"/>
            <a:ext cx="564475" cy="16369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9371" y="5595527"/>
            <a:ext cx="776320" cy="194889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10280342" y="5912353"/>
            <a:ext cx="1832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Sandia National Laboratories is a </a:t>
            </a:r>
            <a:r>
              <a:rPr lang="en-US" sz="6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multimission</a:t>
            </a:r>
            <a:r>
              <a:rPr lang="en-US" sz="6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laboratory managed and operated by National Technology &amp; Engineering Solutions of Sandia, LLC, a wholly owned subsidiary of Honeywell International Inc., for the U.S. Department of Energy’s National Nuclear Security Administration under contract DE-NA0003525.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7FA5CC-D769-45DA-9711-34D3723B9885}"/>
              </a:ext>
            </a:extLst>
          </p:cNvPr>
          <p:cNvSpPr>
            <a:spLocks noChangeAspect="1"/>
          </p:cNvSpPr>
          <p:nvPr userDrawn="1"/>
        </p:nvSpPr>
        <p:spPr>
          <a:xfrm>
            <a:off x="1930450" y="2931495"/>
            <a:ext cx="2656704" cy="96742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72FFBC9-F3CA-45A9-BADC-7AD035AF531A}"/>
              </a:ext>
            </a:extLst>
          </p:cNvPr>
          <p:cNvSpPr>
            <a:spLocks noChangeAspect="1"/>
          </p:cNvSpPr>
          <p:nvPr userDrawn="1"/>
        </p:nvSpPr>
        <p:spPr>
          <a:xfrm>
            <a:off x="5903869" y="2929311"/>
            <a:ext cx="1661703" cy="969605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6CA9845-18DB-4B5D-9132-97F35700E7DF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1454" y="1235366"/>
            <a:ext cx="2271693" cy="16764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CF914DA-DA69-475C-9B63-DAA3A75FC84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62" y="2923132"/>
            <a:ext cx="1348061" cy="9713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</p:pic>
      <p:pic>
        <p:nvPicPr>
          <p:cNvPr id="34" name="Picture 33" descr="A picture containing indoor, table, large, equipment&#10;&#10;Description automatically generated">
            <a:extLst>
              <a:ext uri="{FF2B5EF4-FFF2-40B4-BE49-F238E27FC236}">
                <a16:creationId xmlns:a16="http://schemas.microsoft.com/office/drawing/2014/main" id="{09E5508D-480B-4433-8522-C5101BF926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90" y="2931495"/>
            <a:ext cx="1208834" cy="969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M Section 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 cstate="email">
            <a:alphaModFix amt="3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"/>
            <a:ext cx="12192000" cy="87470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"/>
            <a:ext cx="4038961" cy="874708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" y="3112603"/>
            <a:ext cx="12192000" cy="16952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0694" y="3112607"/>
            <a:ext cx="6190211" cy="1690255"/>
          </a:xfrm>
        </p:spPr>
        <p:txBody>
          <a:bodyPr anchor="ctr">
            <a:normAutofit/>
          </a:bodyPr>
          <a:lstStyle>
            <a:lvl1pPr algn="l">
              <a:lnSpc>
                <a:spcPts val="3700"/>
              </a:lnSpc>
              <a:defRPr sz="3600" spc="31" baseline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30696" y="5064546"/>
            <a:ext cx="6261331" cy="35312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none" spc="200" baseline="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951" y="6488664"/>
            <a:ext cx="72429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F412368-3B7B-3345-A1A0-A09F0ACD466B}" type="datetime1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27565" y="6488664"/>
            <a:ext cx="262345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511125" y="6459788"/>
            <a:ext cx="419397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" y="3112607"/>
            <a:ext cx="203131" cy="1690255"/>
          </a:xfrm>
          <a:prstGeom prst="rect">
            <a:avLst/>
          </a:prstGeom>
          <a:solidFill>
            <a:schemeClr val="accent4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pic>
        <p:nvPicPr>
          <p:cNvPr id="7" name="Picture 6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960" y="4893378"/>
            <a:ext cx="8153043" cy="63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0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A Section 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4597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" y="0"/>
            <a:ext cx="4038963" cy="645978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" y="3112603"/>
            <a:ext cx="12192000" cy="16952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0694" y="3112607"/>
            <a:ext cx="6190211" cy="1690255"/>
          </a:xfrm>
        </p:spPr>
        <p:txBody>
          <a:bodyPr anchor="ctr">
            <a:normAutofit/>
          </a:bodyPr>
          <a:lstStyle>
            <a:lvl1pPr algn="l">
              <a:lnSpc>
                <a:spcPts val="3700"/>
              </a:lnSpc>
              <a:defRPr sz="3600" spc="31" baseline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30696" y="5064546"/>
            <a:ext cx="6261331" cy="35312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none" spc="200" baseline="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951" y="6488664"/>
            <a:ext cx="72429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F412368-3B7B-3345-A1A0-A09F0ACD466B}" type="datetime1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27565" y="6488664"/>
            <a:ext cx="262345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511125" y="6459788"/>
            <a:ext cx="419397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" y="3112607"/>
            <a:ext cx="203131" cy="1690255"/>
          </a:xfrm>
          <a:prstGeom prst="rect">
            <a:avLst/>
          </a:prstGeom>
          <a:solidFill>
            <a:schemeClr val="accent4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pic>
        <p:nvPicPr>
          <p:cNvPr id="7" name="Picture 6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960" y="4893378"/>
            <a:ext cx="8153043" cy="63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0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 rot="5400000">
            <a:off x="238399" y="310896"/>
            <a:ext cx="685800" cy="64008"/>
          </a:xfrm>
          <a:prstGeom prst="rect">
            <a:avLst/>
          </a:prstGeom>
          <a:solidFill>
            <a:srgbClr val="00A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720648" y="240503"/>
            <a:ext cx="10058400" cy="5702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64951" y="648591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1CFFC65-F19B-E241-BA7B-613451C4E80D}" type="datetime1">
              <a:rPr lang="en-US" smtClean="0"/>
              <a:t>3/2/2021</a:t>
            </a:fld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85916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951" y="445603"/>
            <a:ext cx="419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648" y="1441697"/>
            <a:ext cx="10058400" cy="330615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11506200" y="321774"/>
            <a:ext cx="685800" cy="368300"/>
          </a:xfrm>
          <a:prstGeom prst="rect">
            <a:avLst/>
          </a:prstGeom>
          <a:solidFill>
            <a:srgbClr val="00ACD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89425" y="380825"/>
            <a:ext cx="259675" cy="251610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865" b="-2"/>
          <a:stretch/>
        </p:blipFill>
        <p:spPr>
          <a:xfrm rot="16200000">
            <a:off x="8725899" y="3391897"/>
            <a:ext cx="6857999" cy="742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 rot="5400000">
            <a:off x="238399" y="310896"/>
            <a:ext cx="685800" cy="64008"/>
          </a:xfrm>
          <a:prstGeom prst="rect">
            <a:avLst/>
          </a:prstGeom>
          <a:solidFill>
            <a:srgbClr val="00A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720648" y="240503"/>
            <a:ext cx="10058400" cy="5702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64951" y="648591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0D275FE-4322-F945-984E-F69B89073389}" type="datetime1">
              <a:rPr lang="en-US" smtClean="0"/>
              <a:t>3/2/2021</a:t>
            </a:fld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85916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951" y="445603"/>
            <a:ext cx="419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1506200" y="321774"/>
            <a:ext cx="685800" cy="368300"/>
          </a:xfrm>
          <a:prstGeom prst="rect">
            <a:avLst/>
          </a:prstGeom>
          <a:solidFill>
            <a:srgbClr val="00ACD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89425" y="380825"/>
            <a:ext cx="259675" cy="251610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865" b="-2"/>
          <a:stretch/>
        </p:blipFill>
        <p:spPr>
          <a:xfrm rot="16200000">
            <a:off x="8725899" y="3391897"/>
            <a:ext cx="6857999" cy="742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 rot="5400000">
            <a:off x="238399" y="310896"/>
            <a:ext cx="685800" cy="64008"/>
          </a:xfrm>
          <a:prstGeom prst="rect">
            <a:avLst/>
          </a:prstGeom>
          <a:solidFill>
            <a:srgbClr val="00A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64951" y="648591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E058465-9237-E546-85F0-B7E7FAA43EBF}" type="datetime1">
              <a:rPr lang="en-US" smtClean="0"/>
              <a:t>3/2/2021</a:t>
            </a:fld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85916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951" y="445603"/>
            <a:ext cx="419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1506200" y="321774"/>
            <a:ext cx="685800" cy="368300"/>
          </a:xfrm>
          <a:prstGeom prst="rect">
            <a:avLst/>
          </a:prstGeom>
          <a:solidFill>
            <a:srgbClr val="00ACD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89425" y="380825"/>
            <a:ext cx="259675" cy="251610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865" b="-2"/>
          <a:stretch/>
        </p:blipFill>
        <p:spPr>
          <a:xfrm rot="16200000">
            <a:off x="8725899" y="3391897"/>
            <a:ext cx="6857999" cy="742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 rot="5400000">
            <a:off x="238399" y="310896"/>
            <a:ext cx="685800" cy="64008"/>
          </a:xfrm>
          <a:prstGeom prst="rect">
            <a:avLst/>
          </a:prstGeom>
          <a:solidFill>
            <a:srgbClr val="00A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648" y="240503"/>
            <a:ext cx="10058400" cy="5702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648" y="1429233"/>
            <a:ext cx="10058400" cy="343363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51" y="648591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30A8737-9ED8-534E-AB64-824F3EF1F57B}" type="datetime1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85916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951" y="445603"/>
            <a:ext cx="419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506200" y="321774"/>
            <a:ext cx="685800" cy="368300"/>
          </a:xfrm>
          <a:prstGeom prst="rect">
            <a:avLst/>
          </a:prstGeom>
          <a:solidFill>
            <a:srgbClr val="00ACD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89425" y="380825"/>
            <a:ext cx="259675" cy="251610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865" b="-2"/>
          <a:stretch/>
        </p:blipFill>
        <p:spPr>
          <a:xfrm rot="16200000">
            <a:off x="8725899" y="3391897"/>
            <a:ext cx="6857999" cy="742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5" r:id="rId2"/>
    <p:sldLayoutId id="2147483669" r:id="rId3"/>
    <p:sldLayoutId id="2147483655" r:id="rId4"/>
    <p:sldLayoutId id="2147483662" r:id="rId5"/>
    <p:sldLayoutId id="2147483663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sz="2400" b="0" i="0" kern="1200" spc="100" baseline="0">
          <a:solidFill>
            <a:schemeClr val="bg1"/>
          </a:solidFill>
          <a:latin typeface="Gill Sans MT" charset="0"/>
          <a:ea typeface="Gill Sans MT" charset="0"/>
          <a:cs typeface="Gill Sans MT" charset="0"/>
        </a:defRPr>
      </a:lvl1pPr>
    </p:titleStyle>
    <p:bodyStyle>
      <a:lvl1pPr marL="91436" indent="-91436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00B0F0"/>
        </a:buClr>
        <a:buSzPct val="100000"/>
        <a:buFont typeface="Calibri" panose="020F0502020204030204" pitchFamily="34" charset="0"/>
        <a:buChar char=" "/>
        <a:defRPr sz="2000" kern="1200">
          <a:solidFill>
            <a:schemeClr val="bg1"/>
          </a:solidFill>
          <a:latin typeface="Garamond" charset="0"/>
          <a:ea typeface="Garamond" charset="0"/>
          <a:cs typeface="Garamond" charset="0"/>
        </a:defRPr>
      </a:lvl1pPr>
      <a:lvl2pPr marL="384029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800" kern="1200">
          <a:solidFill>
            <a:schemeClr val="bg1"/>
          </a:solidFill>
          <a:latin typeface="Garamond" charset="0"/>
          <a:ea typeface="Garamond" charset="0"/>
          <a:cs typeface="Garamond" charset="0"/>
        </a:defRPr>
      </a:lvl2pPr>
      <a:lvl3pPr marL="56690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400" kern="1200">
          <a:solidFill>
            <a:schemeClr val="bg1"/>
          </a:solidFill>
          <a:latin typeface="Garamond" charset="0"/>
          <a:ea typeface="Garamond" charset="0"/>
          <a:cs typeface="Garamond" charset="0"/>
        </a:defRPr>
      </a:lvl3pPr>
      <a:lvl4pPr marL="749771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400" kern="1200">
          <a:solidFill>
            <a:schemeClr val="bg1"/>
          </a:solidFill>
          <a:latin typeface="Garamond" charset="0"/>
          <a:ea typeface="Garamond" charset="0"/>
          <a:cs typeface="Garamond" charset="0"/>
        </a:defRPr>
      </a:lvl4pPr>
      <a:lvl5pPr marL="932642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400" kern="1200">
          <a:solidFill>
            <a:schemeClr val="bg1"/>
          </a:solidFill>
          <a:latin typeface="Garamond" charset="0"/>
          <a:ea typeface="Garamond" charset="0"/>
          <a:cs typeface="Garamond" charset="0"/>
        </a:defRPr>
      </a:lvl5pPr>
      <a:lvl6pPr marL="109994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25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1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7C39A-0117-4AF3-AE47-394996B9EE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IEC 61400-5 Rotor Blades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BEAB4-4F1D-4319-9925-36707C589F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Josh Paquette, Sandia National Laboratories</a:t>
            </a:r>
          </a:p>
        </p:txBody>
      </p:sp>
    </p:spTree>
    <p:extLst>
      <p:ext uri="{BB962C8B-B14F-4D97-AF65-F5344CB8AC3E}">
        <p14:creationId xmlns:p14="http://schemas.microsoft.com/office/powerpoint/2010/main" val="96893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BF083-2AE7-49B2-A9D2-290BAB77C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FA783-B50E-4665-8326-F4CE5B18E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0648" y="1441697"/>
            <a:ext cx="6260255" cy="3306153"/>
          </a:xfrm>
        </p:spPr>
        <p:txBody>
          <a:bodyPr>
            <a:normAutofit/>
          </a:bodyPr>
          <a:lstStyle/>
          <a:p>
            <a:r>
              <a:rPr lang="en-US" dirty="0"/>
              <a:t>Initiated by China in 2009</a:t>
            </a:r>
          </a:p>
          <a:p>
            <a:pPr lvl="1"/>
            <a:r>
              <a:rPr lang="en-US" dirty="0"/>
              <a:t>Convenor: </a:t>
            </a:r>
            <a:r>
              <a:rPr lang="en-US" dirty="0" err="1"/>
              <a:t>Jianping</a:t>
            </a:r>
            <a:r>
              <a:rPr lang="en-US" dirty="0"/>
              <a:t> Wang (CN)</a:t>
            </a:r>
          </a:p>
          <a:p>
            <a:pPr lvl="1"/>
            <a:r>
              <a:rPr lang="en-US" dirty="0"/>
              <a:t>Secretary: Derek Berry (US)</a:t>
            </a:r>
          </a:p>
          <a:p>
            <a:r>
              <a:rPr lang="en-US" dirty="0"/>
              <a:t>11 countries, 67 Members, ~20 active members</a:t>
            </a:r>
          </a:p>
          <a:p>
            <a:r>
              <a:rPr lang="en-US" dirty="0"/>
              <a:t>OEM’s, research labs, blade manufacturers, blade designers, certification agencies</a:t>
            </a:r>
          </a:p>
          <a:p>
            <a:r>
              <a:rPr lang="en-US" dirty="0"/>
              <a:t>First CD in 2016</a:t>
            </a:r>
          </a:p>
          <a:p>
            <a:r>
              <a:rPr lang="en-US" dirty="0"/>
              <a:t>Edition 1 published in June 2020 (!)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99BC24-C981-4993-9588-9AF1AA26F7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"/>
          <a:stretch/>
        </p:blipFill>
        <p:spPr>
          <a:xfrm>
            <a:off x="7291449" y="447872"/>
            <a:ext cx="3841007" cy="604500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50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34B4C-78A5-4EAF-B183-2263E6AEF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AEEFB-81AC-41EE-8124-202B657E9A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0648" y="1441697"/>
            <a:ext cx="5452522" cy="5037761"/>
          </a:xfrm>
        </p:spPr>
        <p:txBody>
          <a:bodyPr>
            <a:normAutofit/>
          </a:bodyPr>
          <a:lstStyle/>
          <a:p>
            <a:r>
              <a:rPr lang="en-US" dirty="0"/>
              <a:t>Aerodynamic and structural design</a:t>
            </a:r>
          </a:p>
          <a:p>
            <a:r>
              <a:rPr lang="en-US" dirty="0"/>
              <a:t>Material selection, evaluation and testing, </a:t>
            </a:r>
          </a:p>
          <a:p>
            <a:r>
              <a:rPr lang="en-US" dirty="0"/>
              <a:t>Manufacture (including associated quality management),</a:t>
            </a:r>
          </a:p>
          <a:p>
            <a:r>
              <a:rPr lang="en-US" dirty="0"/>
              <a:t>Transportation, installation, operation and maintenance of the blades.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Goal: Incentivize better testing and analysis through opportunity to reduce safety factors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2348DC-0564-4692-B444-DB7CDB3F6B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0543" y="268545"/>
            <a:ext cx="4112970" cy="21355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803CB9-927D-4EF8-A1D8-11664A7ADF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3106" y="3020853"/>
            <a:ext cx="3773875" cy="36656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7BF7DD-D3E9-4BD3-9B9B-E216C8446F63}"/>
              </a:ext>
            </a:extLst>
          </p:cNvPr>
          <p:cNvSpPr txBox="1"/>
          <p:nvPr/>
        </p:nvSpPr>
        <p:spPr>
          <a:xfrm>
            <a:off x="5102941" y="1229313"/>
            <a:ext cx="1008319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61400-1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069204-1597-407E-99BA-D191521ED997}"/>
              </a:ext>
            </a:extLst>
          </p:cNvPr>
          <p:cNvSpPr txBox="1"/>
          <p:nvPr/>
        </p:nvSpPr>
        <p:spPr>
          <a:xfrm>
            <a:off x="10953135" y="892083"/>
            <a:ext cx="1076559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61400-5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10E23D-6E51-4441-B86F-D98C90EB898B}"/>
              </a:ext>
            </a:extLst>
          </p:cNvPr>
          <p:cNvCxnSpPr>
            <a:cxnSpLocks/>
            <a:stCxn id="7" idx="3"/>
            <a:endCxn id="9" idx="2"/>
          </p:cNvCxnSpPr>
          <p:nvPr/>
        </p:nvCxnSpPr>
        <p:spPr>
          <a:xfrm>
            <a:off x="6111260" y="1413979"/>
            <a:ext cx="463903" cy="20962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AB17363-370D-4824-B885-E600DC6FB936}"/>
              </a:ext>
            </a:extLst>
          </p:cNvPr>
          <p:cNvCxnSpPr>
            <a:cxnSpLocks/>
            <a:stCxn id="8" idx="1"/>
            <a:endCxn id="14" idx="6"/>
          </p:cNvCxnSpPr>
          <p:nvPr/>
        </p:nvCxnSpPr>
        <p:spPr>
          <a:xfrm flipH="1">
            <a:off x="9625771" y="1076749"/>
            <a:ext cx="1327364" cy="52520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2B078CE-8C2F-4887-9F39-61937CA80083}"/>
              </a:ext>
            </a:extLst>
          </p:cNvPr>
          <p:cNvSpPr txBox="1"/>
          <p:nvPr/>
        </p:nvSpPr>
        <p:spPr>
          <a:xfrm>
            <a:off x="7190912" y="2602551"/>
            <a:ext cx="2568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baseline="-25000" dirty="0"/>
              <a:t>m</a:t>
            </a:r>
            <a:r>
              <a:rPr lang="en-US" dirty="0"/>
              <a:t> =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baseline="-25000" dirty="0"/>
              <a:t>m1</a:t>
            </a:r>
            <a:r>
              <a:rPr lang="en-US" dirty="0">
                <a:latin typeface="Symbol" panose="05050102010706020507" pitchFamily="18" charset="2"/>
              </a:rPr>
              <a:t>*g</a:t>
            </a:r>
            <a:r>
              <a:rPr lang="en-US" baseline="-25000" dirty="0"/>
              <a:t>m2</a:t>
            </a:r>
            <a:r>
              <a:rPr lang="en-US" dirty="0">
                <a:latin typeface="Symbol" panose="05050102010706020507" pitchFamily="18" charset="2"/>
              </a:rPr>
              <a:t>*g</a:t>
            </a:r>
            <a:r>
              <a:rPr lang="en-US" baseline="-25000" dirty="0"/>
              <a:t>m3</a:t>
            </a:r>
            <a:r>
              <a:rPr lang="en-US" dirty="0">
                <a:latin typeface="Symbol" panose="05050102010706020507" pitchFamily="18" charset="2"/>
              </a:rPr>
              <a:t>*g</a:t>
            </a:r>
            <a:r>
              <a:rPr lang="en-US" baseline="-25000" dirty="0"/>
              <a:t>m4</a:t>
            </a:r>
            <a:r>
              <a:rPr lang="en-US" dirty="0">
                <a:latin typeface="Symbol" panose="05050102010706020507" pitchFamily="18" charset="2"/>
              </a:rPr>
              <a:t>*g</a:t>
            </a:r>
            <a:r>
              <a:rPr lang="en-US" baseline="-25000" dirty="0"/>
              <a:t>m5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6A3DA52-0560-47CB-8B77-6BF463902DE7}"/>
              </a:ext>
            </a:extLst>
          </p:cNvPr>
          <p:cNvSpPr/>
          <p:nvPr/>
        </p:nvSpPr>
        <p:spPr>
          <a:xfrm>
            <a:off x="6575163" y="892083"/>
            <a:ext cx="1463040" cy="146304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E24F03F-BE92-4DB5-AAD6-BBCB87D71BB0}"/>
              </a:ext>
            </a:extLst>
          </p:cNvPr>
          <p:cNvSpPr/>
          <p:nvPr/>
        </p:nvSpPr>
        <p:spPr>
          <a:xfrm>
            <a:off x="8162731" y="870433"/>
            <a:ext cx="1463040" cy="146304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2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0F1CC-D6FD-44D5-96FF-C0CD86E8F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A12FF1-DFEB-40E6-A0E9-95D96105D0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0568A-52ED-4AF5-A331-2B095164FC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0648" y="1441697"/>
            <a:ext cx="10058400" cy="4929606"/>
          </a:xfrm>
        </p:spPr>
        <p:txBody>
          <a:bodyPr numCol="2">
            <a:normAutofit/>
          </a:bodyPr>
          <a:lstStyle/>
          <a:p>
            <a:pPr marL="511175" indent="-511175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400" dirty="0"/>
              <a:t>5	Design Environmental Conditions</a:t>
            </a:r>
          </a:p>
          <a:p>
            <a:pPr marL="511175" indent="-511175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400" dirty="0"/>
              <a:t>6	Design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000" dirty="0"/>
              <a:t>6.1	Structural design process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000" dirty="0"/>
              <a:t>6.2	Blade characteristics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000" dirty="0"/>
              <a:t>6.3	Aerodynamic design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000" dirty="0"/>
              <a:t>6.4	Material requirements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000" dirty="0"/>
              <a:t>6.5	Design for manufacturing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000" dirty="0"/>
              <a:t>6.6	Structural design</a:t>
            </a:r>
          </a:p>
          <a:p>
            <a:pPr marL="461963" indent="-461963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400" dirty="0"/>
              <a:t>7	Manufacturing Requirements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000" dirty="0"/>
              <a:t>7.1	Manufacturing process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000" dirty="0"/>
              <a:t>7.2	Workshop requirements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2000" dirty="0"/>
              <a:t>7.3	Quality management system requirements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/>
              <a:t>7.4	Manufacturing process requirements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/>
              <a:t>7.5	Manufacture of natural </a:t>
            </a:r>
            <a:r>
              <a:rPr lang="en-US" sz="2000" dirty="0" err="1"/>
              <a:t>fibre</a:t>
            </a:r>
            <a:r>
              <a:rPr lang="en-US" sz="2000" dirty="0"/>
              <a:t>-reinforced rotor blades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/>
              <a:t>7.6	Other manufacturing processes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/>
              <a:t>7.7	Quality control process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/>
              <a:t>7.8	Requirements for manufacturing evaluation</a:t>
            </a:r>
          </a:p>
          <a:p>
            <a:pPr marL="461963" indent="-452438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/>
              <a:t>8	Blade Installation, Operation and Maintenance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/>
              <a:t>8.1	General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/>
              <a:t>8.2	Transportation, handling and installation</a:t>
            </a:r>
          </a:p>
          <a:p>
            <a:pPr marL="914400" lvl="1" indent="-452438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/>
              <a:t>8.3	Maintenance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294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8C091-DF96-4DEA-B5F1-44DD339E4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EC00B-679E-4B90-8DD1-FD3111A813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0648" y="1441697"/>
            <a:ext cx="10058400" cy="474279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Initiate MT5 committee to begin work on Ed. 2 in 2021, publish in 2026</a:t>
            </a:r>
          </a:p>
          <a:p>
            <a:r>
              <a:rPr lang="en-US" dirty="0"/>
              <a:t>Address lightly covered areas of Ed. 1</a:t>
            </a:r>
          </a:p>
          <a:p>
            <a:pPr lvl="1"/>
            <a:r>
              <a:rPr lang="en-US" dirty="0"/>
              <a:t>Erosion</a:t>
            </a:r>
          </a:p>
          <a:p>
            <a:pPr lvl="1"/>
            <a:r>
              <a:rPr lang="en-US" dirty="0"/>
              <a:t>Damage tolerant design</a:t>
            </a:r>
          </a:p>
          <a:p>
            <a:r>
              <a:rPr lang="en-US" dirty="0"/>
              <a:t>Update safety factors and potentially add additional ones (e.g. repairs)</a:t>
            </a:r>
          </a:p>
          <a:p>
            <a:r>
              <a:rPr lang="en-US" dirty="0"/>
              <a:t>Revisit manufacturing quality treatment</a:t>
            </a:r>
          </a:p>
          <a:p>
            <a:r>
              <a:rPr lang="en-US" dirty="0"/>
              <a:t>Look into separation into sub-sections</a:t>
            </a:r>
          </a:p>
          <a:p>
            <a:r>
              <a:rPr lang="en-US" dirty="0"/>
              <a:t>Add more owner/operator representatives</a:t>
            </a:r>
          </a:p>
          <a:p>
            <a:r>
              <a:rPr lang="en-US" dirty="0"/>
              <a:t>Edit and strengthen O&amp;M documentation requirements</a:t>
            </a:r>
          </a:p>
          <a:p>
            <a:r>
              <a:rPr lang="en-US" dirty="0"/>
              <a:t>Re-Examine connections to -23 Structural Testing, -28 Life Extension, and -?? Operations &amp; Maintenance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Stretch goal: Develop a framework whereby safety factors can be further reduced in exchange for defined inspection/repair intervals and methods.</a:t>
            </a:r>
          </a:p>
        </p:txBody>
      </p:sp>
    </p:spTree>
    <p:extLst>
      <p:ext uri="{BB962C8B-B14F-4D97-AF65-F5344CB8AC3E}">
        <p14:creationId xmlns:p14="http://schemas.microsoft.com/office/powerpoint/2010/main" val="150460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andia Theme 1">
  <a:themeElements>
    <a:clrScheme name="Sandia 2018">
      <a:dk1>
        <a:srgbClr val="000000"/>
      </a:dk1>
      <a:lt1>
        <a:srgbClr val="FFFFFF"/>
      </a:lt1>
      <a:dk2>
        <a:srgbClr val="005376"/>
      </a:dk2>
      <a:lt2>
        <a:srgbClr val="E7E6E6"/>
      </a:lt2>
      <a:accent1>
        <a:srgbClr val="008E74"/>
      </a:accent1>
      <a:accent2>
        <a:srgbClr val="6CB312"/>
      </a:accent2>
      <a:accent3>
        <a:srgbClr val="FFA033"/>
      </a:accent3>
      <a:accent4>
        <a:srgbClr val="A92C00"/>
      </a:accent4>
      <a:accent5>
        <a:srgbClr val="7D0D7C"/>
      </a:accent5>
      <a:accent6>
        <a:srgbClr val="00ADD0"/>
      </a:accent6>
      <a:hlink>
        <a:srgbClr val="0563C1"/>
      </a:hlink>
      <a:folHlink>
        <a:srgbClr val="954F72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Sandia2018_16x9_1</Template>
  <TotalTime>3084</TotalTime>
  <Words>334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Garamond</vt:lpstr>
      <vt:lpstr>Gill Sans MT</vt:lpstr>
      <vt:lpstr>Symbol</vt:lpstr>
      <vt:lpstr>Trebuchet MS</vt:lpstr>
      <vt:lpstr>Sandia Theme 1</vt:lpstr>
      <vt:lpstr>IEC 61400-5 Rotor Blades</vt:lpstr>
      <vt:lpstr>Background</vt:lpstr>
      <vt:lpstr>Scope</vt:lpstr>
      <vt:lpstr>Outline</vt:lpstr>
      <vt:lpstr>Future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Paquette, Joshua A</cp:lastModifiedBy>
  <cp:revision>48</cp:revision>
  <dcterms:created xsi:type="dcterms:W3CDTF">2017-10-14T01:15:26Z</dcterms:created>
  <dcterms:modified xsi:type="dcterms:W3CDTF">2021-03-03T06:45:16Z</dcterms:modified>
</cp:coreProperties>
</file>