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1" r:id="rId1"/>
  </p:sldMasterIdLst>
  <p:notesMasterIdLst>
    <p:notesMasterId r:id="rId11"/>
  </p:notesMasterIdLst>
  <p:handoutMasterIdLst>
    <p:handoutMasterId r:id="rId12"/>
  </p:handoutMasterIdLst>
  <p:sldIdLst>
    <p:sldId id="265" r:id="rId2"/>
    <p:sldId id="275" r:id="rId3"/>
    <p:sldId id="284" r:id="rId4"/>
    <p:sldId id="283" r:id="rId5"/>
    <p:sldId id="276" r:id="rId6"/>
    <p:sldId id="278" r:id="rId7"/>
    <p:sldId id="280" r:id="rId8"/>
    <p:sldId id="281" r:id="rId9"/>
    <p:sldId id="282" r:id="rId10"/>
  </p:sldIdLst>
  <p:sldSz cx="9144000" cy="6858000" type="screen4x3"/>
  <p:notesSz cx="6789738" cy="9091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.irwin" initials="j" lastIdx="2" clrIdx="0"/>
  <p:cmAuthor id="1" name="m.casey" initials="mc" lastIdx="1" clrIdx="1"/>
  <p:cmAuthor id="2" name="Gary Winslow" initials="GW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8" autoAdjust="0"/>
    <p:restoredTop sz="94667" autoAdjust="0"/>
  </p:normalViewPr>
  <p:slideViewPr>
    <p:cSldViewPr>
      <p:cViewPr varScale="1">
        <p:scale>
          <a:sx n="118" d="100"/>
          <a:sy n="118" d="100"/>
        </p:scale>
        <p:origin x="3859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1637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8C50A-6939-4DBA-AFEF-56493A58A1CF}" type="datetimeFigureOut">
              <a:rPr lang="en-US" smtClean="0"/>
              <a:pPr/>
              <a:t>3/9/2021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36000"/>
            <a:ext cx="2941638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6513" y="8636000"/>
            <a:ext cx="2941637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19EF0-D8A5-4033-82B1-9A58E84466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39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220" cy="454581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5947" y="0"/>
            <a:ext cx="2942220" cy="454581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FC9CFE-3652-471F-97D9-C09074FD294D}" type="datetimeFigureOut">
              <a:rPr lang="en-US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682625"/>
            <a:ext cx="4541838" cy="3408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45" tIns="45373" rIns="90745" bIns="4537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974" y="4318516"/>
            <a:ext cx="5431790" cy="4091226"/>
          </a:xfrm>
          <a:prstGeom prst="rect">
            <a:avLst/>
          </a:prstGeom>
        </p:spPr>
        <p:txBody>
          <a:bodyPr vert="horz" lIns="90745" tIns="45373" rIns="90745" bIns="4537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35454"/>
            <a:ext cx="2942220" cy="454581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5947" y="8635454"/>
            <a:ext cx="2942220" cy="454581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9791E7-5C70-4CFF-83C8-EAD78F9642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112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12D6B-DF2F-4F0A-94AD-8BA742FBDB4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12D6B-DF2F-4F0A-94AD-8BA742FBDB4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75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12D6B-DF2F-4F0A-94AD-8BA742FBDB4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809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9791E7-5C70-4CFF-83C8-EAD78F9642B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0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D9D33-2D43-4C59-902B-766D82BDCE57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3069A-43E5-4D9D-9690-D61361B5F6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71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31858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33688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315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636741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22265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68D01-92E3-40D8-97A3-8EBDE4AD26C3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21548C-951E-4A62-9C8B-DDCCD75684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912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8FFC11-8D5E-4BAB-9F8E-6D6FE4174E49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705B14-955E-49E4-8EBA-026DF8C764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03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53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166B-802F-4C24-B249-6941B0257DA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AC37-4383-4B56-B9A2-45AD150062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B13BC0-CB27-4E5D-8CBF-8FCC2BE97237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97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C14A29-10F3-4F45-83AE-B8861E52C8D8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7A000-F5E4-4AF2-858E-113EB117D4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42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2498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D0B546-D35D-4FC7-BE18-BF9736DCBEAD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54714-5BF4-4D2F-BE52-066BA2EB05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26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56C143-2A7D-41B4-BC9B-39C96C862E23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2CA6E-3B91-4D69-AF8E-BAAE31C7D3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62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46ED5E-1D66-43E7-8CB1-1F561C17765D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BF71B2-3B4D-4E3D-99C9-B0B90F4E0D5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01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673720-D74C-47E9-87FD-16B1203A03C5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93793-4F2C-4B8F-A1C9-086CA76B046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46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ABDEB8-DBA4-4752-9778-0F636820294D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3C4A1-86D7-4B03-A158-11D0C33105B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03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CB1BD7-7CCA-4910-AB08-3D4D434E500E}" type="datetime1">
              <a:rPr lang="en-US" smtClean="0"/>
              <a:pPr>
                <a:defRPr/>
              </a:pPr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2AF7818-5F1F-4450-9813-D2E04E6839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715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652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y@aresca.u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mailto:brian@mcnifflight.com" TargetMode="External"/><Relationship Id="rId4" Type="http://schemas.openxmlformats.org/officeDocument/2006/relationships/hyperlink" Target="mailto:vtwindpower@gmail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y@aresca.us" TargetMode="External"/><Relationship Id="rId7" Type="http://schemas.openxmlformats.org/officeDocument/2006/relationships/image" Target="../media/image1.png"/><Relationship Id="rId2" Type="http://schemas.openxmlformats.org/officeDocument/2006/relationships/hyperlink" Target="mailto:Jeroen.van.Dam@nrel.g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ec.ch/" TargetMode="External"/><Relationship Id="rId5" Type="http://schemas.openxmlformats.org/officeDocument/2006/relationships/hyperlink" Target="mailto:vtwindpower@gmail.com" TargetMode="External"/><Relationship Id="rId4" Type="http://schemas.openxmlformats.org/officeDocument/2006/relationships/hyperlink" Target="mailto:kyle.wetzel@wetzelwind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vtwindpower@gmail.com" TargetMode="External"/><Relationship Id="rId2" Type="http://schemas.openxmlformats.org/officeDocument/2006/relationships/hyperlink" Target="mailto:FRORM@vestas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://www.iecre.org/sectors/windenergy/" TargetMode="External"/><Relationship Id="rId4" Type="http://schemas.openxmlformats.org/officeDocument/2006/relationships/hyperlink" Target="mailto:w.ebner@comcast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57200" y="250418"/>
            <a:ext cx="7239000" cy="3101502"/>
          </a:xfrm>
        </p:spPr>
        <p:txBody>
          <a:bodyPr/>
          <a:lstStyle/>
          <a:p>
            <a:pPr algn="ctr" eaLnBrk="1" hangingPunct="1"/>
            <a:r>
              <a:rPr lang="en-US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Assessing the Impact of Cybersecurity on Wind Power Stations</a:t>
            </a:r>
            <a:br>
              <a:rPr lang="en-US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 TAG TC88 MARCH 9, 2021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>
          <a:xfrm>
            <a:off x="914400" y="4307058"/>
            <a:ext cx="6400800" cy="17526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Bob Sherwin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Vermont </a:t>
            </a:r>
            <a:r>
              <a:rPr lang="en-US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Windpower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International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Convener IEC TC-88 61400 - WG26, 61400-WG15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Deputy TA US TC-88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Chair USNC – IECRE, ARESCA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93793-4F2C-4B8F-A1C9-086CA76B046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6095390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98187" y="195350"/>
            <a:ext cx="8213387" cy="114300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         Goals for IEC Activities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5334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Identification of Stakeholder interests relative to cybersecurity</a:t>
            </a:r>
          </a:p>
          <a:p>
            <a:pPr marL="0" indent="0"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Review existing IEC and other relevant standards</a:t>
            </a:r>
          </a:p>
          <a:p>
            <a:pPr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Gap analysis – needs?</a:t>
            </a:r>
          </a:p>
          <a:p>
            <a:pPr marL="457200" lvl="1" indent="0"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00050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Recommendations to TC 88 for revisions to existing standards or to develop new work item proposals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93793-4F2C-4B8F-A1C9-086CA76B046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6107480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4850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9079-8BB2-4C44-BCA5-19469B417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/>
          <a:lstStyle/>
          <a:p>
            <a:pPr algn="l"/>
            <a:r>
              <a:rPr lang="en-US" sz="3100" b="1" dirty="0">
                <a:solidFill>
                  <a:schemeClr val="tx1"/>
                </a:solidFill>
              </a:rPr>
              <a:t>IEC and other work for Cybersecurity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BAD2A-E74A-4B3C-BB98-C19AFE168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126963"/>
          </a:xfrm>
        </p:spPr>
        <p:txBody>
          <a:bodyPr>
            <a:normAutofit lnSpcReduction="10000"/>
          </a:bodyPr>
          <a:lstStyle/>
          <a:p>
            <a:r>
              <a:rPr lang="en-US" sz="2000" b="1" dirty="0"/>
              <a:t>Relevant IEC/US Standards not wind specific</a:t>
            </a:r>
          </a:p>
          <a:p>
            <a:pPr lvl="1"/>
            <a:r>
              <a:rPr lang="en-US" sz="1800" dirty="0"/>
              <a:t>IEC 62443 	Industrial automation guidelines for cybersecurity protection for supervision of the electric power system</a:t>
            </a:r>
          </a:p>
          <a:p>
            <a:pPr lvl="1"/>
            <a:r>
              <a:rPr lang="en-US" sz="1800" dirty="0"/>
              <a:t>IEC 61850 Communication Network and Systems for power utility automation</a:t>
            </a:r>
          </a:p>
          <a:p>
            <a:pPr lvl="1"/>
            <a:r>
              <a:rPr lang="en-US" sz="1800" dirty="0"/>
              <a:t>IEC 62351 Securities Standards and Vulnerabilities</a:t>
            </a:r>
          </a:p>
          <a:p>
            <a:pPr lvl="1"/>
            <a:r>
              <a:rPr lang="en-US" sz="1800" dirty="0"/>
              <a:t>UL 2900  Software cybersecurity for network connected products.  Focusing on testing systems security</a:t>
            </a:r>
          </a:p>
          <a:p>
            <a:pPr lvl="1"/>
            <a:r>
              <a:rPr lang="en-US" sz="1800" dirty="0"/>
              <a:t>NERC/CIP  001-009  Bulk Electrical System  &gt; 75mW &gt; 100kVA.  Rule changes and modifications are underway</a:t>
            </a:r>
          </a:p>
          <a:p>
            <a:pPr lvl="1"/>
            <a:r>
              <a:rPr lang="en-US" sz="1800" dirty="0"/>
              <a:t>NIST frame work for improving critical infrastructure cybersecurity</a:t>
            </a:r>
          </a:p>
          <a:p>
            <a:pPr lvl="1"/>
            <a:r>
              <a:rPr lang="en-US" sz="1800" dirty="0"/>
              <a:t>IEC 61508  aspects of security that can impact functional security</a:t>
            </a:r>
          </a:p>
          <a:p>
            <a:r>
              <a:rPr lang="en-US" sz="2000" b="1" dirty="0"/>
              <a:t>Wind Specific </a:t>
            </a:r>
          </a:p>
          <a:p>
            <a:pPr lvl="1"/>
            <a:r>
              <a:rPr lang="en-US" sz="1800" dirty="0"/>
              <a:t>IEC 61400-25 communications for monitoring and control of wind plants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8B9EA-8321-4075-83E7-AB01BB862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EF5C8E4D-31CE-41A9-9E93-9467A9A08E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6095390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035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29F27-9F56-48BE-A328-3D9E375FB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34" y="40819"/>
            <a:ext cx="8392732" cy="114300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Cybersecurity for Wind Energy -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C8A69-D7EE-44DF-B3A4-C6C3FFDF4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7543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Goal:  Risk assessment, mitigation and recommendations for practices, standards, compliance and certification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000" dirty="0"/>
              <a:t>To accomplish the goal: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/>
              <a:t>Develop technical rationale for proposed new standards or revision of existing documents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/>
              <a:t>Recognize the relationship of availability and reliability to cybersecurity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/>
              <a:t>Develop a priority of actions to be taken based on the impact to RELIABILITY (NERC/CIP)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/>
              <a:t>Security and protection of critical infrastructure for safety and economic consequences for finance, insurance, lost revenue, regulatory fees and penalties.</a:t>
            </a:r>
          </a:p>
          <a:p>
            <a:pPr marL="800100" lvl="2" indent="0">
              <a:buNone/>
            </a:pPr>
            <a:endParaRPr lang="en-US" dirty="0"/>
          </a:p>
          <a:p>
            <a:pPr marL="1314450" lvl="2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02B3D-65A4-4B50-A156-97BD38DF8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EE273378-A9BA-4118-AB54-077E87C3E1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6161544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320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874"/>
            <a:ext cx="8229600" cy="114300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                           Goals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179962" y="960060"/>
            <a:ext cx="8229600" cy="5334000"/>
          </a:xfrm>
        </p:spPr>
        <p:txBody>
          <a:bodyPr>
            <a:noAutofit/>
          </a:bodyPr>
          <a:lstStyle/>
          <a:p>
            <a:pPr marL="400050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Recommendations to IECRE for certifications and compliance documents that might be needed. 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Controls, SCADA and software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Data storage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Physical and digital intrusions</a:t>
            </a:r>
          </a:p>
          <a:p>
            <a:pPr marL="1200150" lvl="2"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Wind power plant and control room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Employee training, security and portal access controls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Embedded hardware and software protection in the manufacturing and installation process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Compliance to regulatory requirements</a:t>
            </a:r>
          </a:p>
          <a:p>
            <a:pPr marL="1200150" lvl="2"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Grid codes, NERC/CIP, ISO and RTOs</a:t>
            </a:r>
          </a:p>
          <a:p>
            <a:pPr marL="800100" lvl="1"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Road map for future work in the IEC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93793-4F2C-4B8F-A1C9-086CA76B046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6083573"/>
            <a:ext cx="1600200" cy="54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915C1A-DD47-4028-BD5E-C2EB1C164AD1}"/>
              </a:ext>
            </a:extLst>
          </p:cNvPr>
          <p:cNvSpPr txBox="1"/>
          <p:nvPr/>
        </p:nvSpPr>
        <p:spPr>
          <a:xfrm>
            <a:off x="5661914" y="4474946"/>
            <a:ext cx="25908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CAB – under TC 57 working group 15 looking into new roles for cybersecurity conformity assessment.  Wind was not specifically included</a:t>
            </a:r>
          </a:p>
        </p:txBody>
      </p:sp>
    </p:spTree>
    <p:extLst>
      <p:ext uri="{BB962C8B-B14F-4D97-AF65-F5344CB8AC3E}">
        <p14:creationId xmlns:p14="http://schemas.microsoft.com/office/powerpoint/2010/main" val="419416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76200"/>
            <a:ext cx="76962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IEC Standards and IECRE Conformity assessment organization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BF71B2-3B4D-4E3D-99C9-B0B90F4E0D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127125"/>
            <a:ext cx="8153400" cy="565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15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1677"/>
            <a:ext cx="8229600" cy="114300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    ARESCA 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3153"/>
            <a:ext cx="8229600" cy="48649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ARESCA President – Dan Brake</a:t>
            </a:r>
          </a:p>
          <a:p>
            <a:pPr marL="0" indent="0">
              <a:buNone/>
            </a:pPr>
            <a:r>
              <a:rPr lang="en-US" sz="2800" dirty="0"/>
              <a:t>   </a:t>
            </a:r>
            <a:r>
              <a:rPr lang="en-US" sz="2800" u="sng" dirty="0">
                <a:solidFill>
                  <a:srgbClr val="92D050"/>
                </a:solidFill>
              </a:rPr>
              <a:t>dbrake@aresca.us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ARESCA Secretary – George Kelly </a:t>
            </a:r>
            <a:r>
              <a:rPr lang="nl-NL" sz="2800" u="sng" dirty="0">
                <a:hlinkClick r:id="rId3"/>
              </a:rPr>
              <a:t>secretary@aresca.us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ARESCA </a:t>
            </a:r>
            <a:r>
              <a:rPr lang="en-US" sz="2400" dirty="0"/>
              <a:t>Board</a:t>
            </a:r>
            <a:r>
              <a:rPr lang="en-US" sz="2800" dirty="0"/>
              <a:t> Chair – Robert Sherwin </a:t>
            </a:r>
            <a:r>
              <a:rPr lang="nl-NL" sz="2800" u="sng" dirty="0">
                <a:hlinkClick r:id="rId4"/>
              </a:rPr>
              <a:t>vtwindpower@gmail.com</a:t>
            </a:r>
            <a:endParaRPr lang="nl-NL" sz="2800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ARESCA Standards Chair – Brian McNiff                       </a:t>
            </a:r>
            <a:r>
              <a:rPr lang="en-US" sz="2800" dirty="0">
                <a:hlinkClick r:id="rId5"/>
              </a:rPr>
              <a:t>brian@mcnifflight.com</a:t>
            </a:r>
            <a:r>
              <a:rPr lang="en-US" sz="28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www.aresca.us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782" y="6095390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76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1512"/>
            <a:ext cx="8229600" cy="1143000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IEC TC 88 Wind Energy Standards Contacts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388731" cy="441960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TC 88 Chair - Jeroen van Dam, NREL </a:t>
            </a:r>
            <a:r>
              <a:rPr lang="nl-NL" sz="2800" u="sng" dirty="0">
                <a:hlinkClick r:id="rId2"/>
              </a:rPr>
              <a:t>Jeroen.van.Dam@nrel.gov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TC 88 – US committee Secretary  George Kelly ARESCA </a:t>
            </a:r>
            <a:r>
              <a:rPr lang="nl-NL" sz="2800" u="sng" dirty="0">
                <a:hlinkClick r:id="rId3"/>
              </a:rPr>
              <a:t>secretary@aresca.us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TC88 – US Technical Advisory Group (TAG)         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600" dirty="0"/>
              <a:t>TA  Kyle Wetzel  </a:t>
            </a:r>
            <a:r>
              <a:rPr lang="nl-NL" sz="2600" dirty="0">
                <a:hlinkClick r:id="rId4"/>
              </a:rPr>
              <a:t>kyle.wetzel@wetzelwind.com</a:t>
            </a:r>
            <a:r>
              <a:rPr lang="nl-NL" sz="2600" dirty="0"/>
              <a:t>                 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600" dirty="0"/>
              <a:t>DTA -  Robert Sherwin, VWI </a:t>
            </a:r>
            <a:r>
              <a:rPr lang="nl-NL" sz="2600" u="sng" dirty="0">
                <a:hlinkClick r:id="rId5"/>
              </a:rPr>
              <a:t>vtwindpower@gmail.com</a:t>
            </a:r>
            <a:endParaRPr lang="nl-NL" sz="2600" u="sng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u="sng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https://www.iec.ch</a:t>
            </a:r>
            <a:endParaRPr lang="en-US" sz="2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nl-NL" sz="2400" u="sng" dirty="0"/>
          </a:p>
          <a:p>
            <a:pPr marL="457200" lvl="1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6095390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7139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467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l-NL" sz="2800" b="1" dirty="0">
                <a:solidFill>
                  <a:schemeClr val="tx1"/>
                </a:solidFill>
              </a:rPr>
              <a:t>Conformtiy assessment – IECRE  Wind Energy Sector Contacts</a:t>
            </a:r>
            <a:br>
              <a:rPr lang="en-US" sz="40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014" y="952500"/>
            <a:ext cx="8076028" cy="4953000"/>
          </a:xfrm>
        </p:spPr>
        <p:txBody>
          <a:bodyPr>
            <a:normAutofit fontScale="925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Chair –  </a:t>
            </a:r>
            <a:r>
              <a:rPr lang="nl-NL" sz="2300" dirty="0">
                <a:solidFill>
                  <a:schemeClr val="tx1"/>
                </a:solidFill>
              </a:rPr>
              <a:t>Alistair Mackinnon  </a:t>
            </a:r>
            <a:r>
              <a:rPr lang="nl-NL" sz="2300" u="sng" dirty="0">
                <a:solidFill>
                  <a:srgbClr val="92D050"/>
                </a:solidFill>
              </a:rPr>
              <a:t>a.mackinnon@e-t-c.co.uk</a:t>
            </a:r>
            <a:endParaRPr lang="en-US" sz="2300" dirty="0">
              <a:solidFill>
                <a:srgbClr val="92D05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Executive Secretary – Wolfram Zeitz  </a:t>
            </a:r>
            <a:r>
              <a:rPr lang="nl-NL" sz="2300" u="sng" dirty="0">
                <a:solidFill>
                  <a:srgbClr val="92D050"/>
                </a:solidFill>
              </a:rPr>
              <a:t>wze@iec.ch</a:t>
            </a:r>
            <a:endParaRPr lang="en-US" sz="2300" dirty="0">
              <a:solidFill>
                <a:srgbClr val="92D05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Wind Sector Chair – Frank Ormel, Vestas </a:t>
            </a:r>
            <a:r>
              <a:rPr lang="nl-NL" sz="2300" u="sng" dirty="0">
                <a:hlinkClick r:id="rId2"/>
              </a:rPr>
              <a:t>FRORM@vestas.com</a:t>
            </a:r>
            <a:endParaRPr lang="en-US" sz="23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– US National Committee Chair – Robert Sherwin, VWI  </a:t>
            </a:r>
            <a:r>
              <a:rPr lang="nl-NL" sz="2300" u="sng" dirty="0">
                <a:hlinkClick r:id="rId3"/>
              </a:rPr>
              <a:t>vtwindpower@gmail.com</a:t>
            </a:r>
            <a:endParaRPr lang="en-US" sz="23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– US National Committee Secretary – George Kelly   </a:t>
            </a:r>
            <a:r>
              <a:rPr lang="nl-NL" sz="2300" u="sng" dirty="0">
                <a:solidFill>
                  <a:srgbClr val="92D050"/>
                </a:solidFill>
              </a:rPr>
              <a:t>secretary@aresca.us</a:t>
            </a:r>
            <a:endParaRPr lang="en-US" sz="2300" dirty="0">
              <a:solidFill>
                <a:srgbClr val="92D05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dirty="0"/>
              <a:t>IECRE – End User group convener -  Wallace Ebner, ARESCA  </a:t>
            </a:r>
            <a:r>
              <a:rPr lang="nl-NL" sz="2300" u="sng" dirty="0">
                <a:hlinkClick r:id="rId4"/>
              </a:rPr>
              <a:t>w.ebner@comcast.net</a:t>
            </a:r>
            <a:endParaRPr lang="en-US" sz="23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300" u="sng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http://www.iecre.org/sectors/windenergy/</a:t>
            </a:r>
            <a:endParaRPr lang="en-US" sz="2300" dirty="0">
              <a:solidFill>
                <a:schemeClr val="tx1"/>
              </a:solidFill>
            </a:endParaRPr>
          </a:p>
          <a:p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22F6-EBF2-4CE8-848A-8E8C209FA8D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6116027"/>
            <a:ext cx="1475935" cy="5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047195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2609</TotalTime>
  <Words>629</Words>
  <Application>Microsoft Office PowerPoint</Application>
  <PresentationFormat>On-screen Show (4:3)</PresentationFormat>
  <Paragraphs>82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Trebuchet MS</vt:lpstr>
      <vt:lpstr>Wingdings</vt:lpstr>
      <vt:lpstr>Wingdings 3</vt:lpstr>
      <vt:lpstr>Facet</vt:lpstr>
      <vt:lpstr>Assessing the Impact of Cybersecurity on Wind Power Stations US TAG TC88 MARCH 9, 2021</vt:lpstr>
      <vt:lpstr>         Goals for IEC Activities</vt:lpstr>
      <vt:lpstr>IEC and other work for Cybersecurity</vt:lpstr>
      <vt:lpstr>Cybersecurity for Wind Energy - Background</vt:lpstr>
      <vt:lpstr>                           Goals</vt:lpstr>
      <vt:lpstr>IEC Standards and IECRE Conformity assessment organization </vt:lpstr>
      <vt:lpstr>    ARESCA Contacts</vt:lpstr>
      <vt:lpstr>IEC TC 88 Wind Energy Standards Contacts</vt:lpstr>
      <vt:lpstr>Conformtiy assessment – IECRE  Wind Energy Sector Contacts </vt:lpstr>
    </vt:vector>
  </TitlesOfParts>
  <Company>EAPC Wind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Winslow</dc:creator>
  <cp:lastModifiedBy>Owner</cp:lastModifiedBy>
  <cp:revision>238</cp:revision>
  <dcterms:created xsi:type="dcterms:W3CDTF">2009-01-26T20:17:21Z</dcterms:created>
  <dcterms:modified xsi:type="dcterms:W3CDTF">2021-03-09T14:51:41Z</dcterms:modified>
</cp:coreProperties>
</file>