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7" r:id="rId3"/>
    <p:sldId id="293" r:id="rId4"/>
    <p:sldId id="311" r:id="rId5"/>
    <p:sldId id="30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5"/>
  </p:normalViewPr>
  <p:slideViewPr>
    <p:cSldViewPr snapToGrid="0" snapToObjects="1">
      <p:cViewPr varScale="1">
        <p:scale>
          <a:sx n="95" d="100"/>
          <a:sy n="95" d="100"/>
        </p:scale>
        <p:origin x="200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C1303-6994-AD4D-AB7C-B714108803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1A26A9-8F75-084E-BEB1-744C96AF4C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B4416-CEB4-D74F-B357-D1FC6207E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249DE-885A-DA4D-AF61-B68BCA34B2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7D4BB-55EF-E44C-9AEB-E1F59E864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32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3C4B6-2EF2-8240-80F4-0DEAA3F18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A4E4E53-C71E-3B4A-B5FF-F21BC40B82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28C0F-F136-044C-BDF1-9BD94CB81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6C255-E5B7-7C4C-B046-3B38E03F6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779D8-D89D-CD41-834B-9BC15F80C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156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8C943-22F1-1448-9F47-841467B729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E1AE5F-1E26-FA46-8358-AE71B765AB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825D6-1E3A-3546-BFD7-C0C6BD6D1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D2DA8-E1A2-594C-B265-1C57ECE19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B6FEC5-2FE6-D845-946E-DD528F0E8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9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background &amp; image/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90400" y="1602000"/>
            <a:ext cx="5424000" cy="4420800"/>
          </a:xfrm>
        </p:spPr>
        <p:txBody>
          <a:bodyPr/>
          <a:lstStyle>
            <a:lvl1pPr marL="457200" indent="-457200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 sz="2800" baseline="0"/>
            </a:lvl1pPr>
            <a:lvl2pPr marL="809625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  <a:defRPr lang="en-US" sz="2800" b="1" kern="1200" baseline="0" dirty="0" smtClean="0">
                <a:solidFill>
                  <a:srgbClr val="58585A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sz="2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Add text: font size 28 to 38 / or image</a:t>
            </a:r>
          </a:p>
          <a:p>
            <a:pPr marL="809625" lvl="1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</a:pPr>
            <a:r>
              <a:rPr lang="en-US" dirty="0"/>
              <a:t>Second level: font size 28</a:t>
            </a:r>
          </a:p>
          <a:p>
            <a:pPr lvl="0"/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5" hasCustomPrompt="1"/>
          </p:nvPr>
        </p:nvSpPr>
        <p:spPr>
          <a:xfrm>
            <a:off x="6192011" y="1602000"/>
            <a:ext cx="5424000" cy="4420800"/>
          </a:xfrm>
        </p:spPr>
        <p:txBody>
          <a:bodyPr/>
          <a:lstStyle>
            <a:lvl1pPr>
              <a:spcBef>
                <a:spcPts val="1200"/>
              </a:spcBef>
              <a:spcAft>
                <a:spcPts val="0"/>
              </a:spcAft>
              <a:defRPr sz="2800" baseline="0"/>
            </a:lvl1pPr>
            <a:lvl2pPr marL="809625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  <a:defRPr lang="en-US" sz="2800" b="1" kern="1200" baseline="0" dirty="0" smtClean="0">
                <a:solidFill>
                  <a:srgbClr val="58585A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buNone/>
              <a:defRPr sz="2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Add text: font size 28 to 38 / or image</a:t>
            </a:r>
          </a:p>
          <a:p>
            <a:pPr marL="809625" lvl="1" indent="-447675" algn="l" defTabSz="914400" rtl="0" eaLnBrk="1" latinLnBrk="0" hangingPunct="1">
              <a:spcBef>
                <a:spcPts val="600"/>
              </a:spcBef>
              <a:buFont typeface="Symbol" pitchFamily="18" charset="2"/>
              <a:buChar char=""/>
            </a:pPr>
            <a:r>
              <a:rPr lang="en-US" dirty="0"/>
              <a:t>Second level: font size 28</a:t>
            </a:r>
          </a:p>
          <a:p>
            <a:pPr lvl="0"/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590400" y="187201"/>
            <a:ext cx="110400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 size 30 to 50</a:t>
            </a:r>
            <a:endParaRPr lang="fr-FR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0400" y="6356351"/>
            <a:ext cx="10561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C2B32AA8-9B4E-4D53-AE6E-350E87BFFB19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95545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ite background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590400" y="1602000"/>
            <a:ext cx="11041227" cy="4420800"/>
          </a:xfrm>
        </p:spPr>
        <p:txBody>
          <a:bodyPr/>
          <a:lstStyle>
            <a:lvl1pPr>
              <a:defRPr/>
            </a:lvl1pPr>
            <a:lvl2pPr>
              <a:defRPr baseline="0"/>
            </a:lvl2pPr>
          </a:lstStyle>
          <a:p>
            <a:pPr lvl="0"/>
            <a:r>
              <a:rPr lang="en-US" dirty="0"/>
              <a:t>Add text: font size 28 to 38</a:t>
            </a:r>
          </a:p>
          <a:p>
            <a:pPr lvl="0"/>
            <a:r>
              <a:rPr lang="en-US" dirty="0"/>
              <a:t>Add text: font size 28 to 38</a:t>
            </a:r>
          </a:p>
          <a:p>
            <a:pPr lvl="1"/>
            <a:r>
              <a:rPr lang="en-US" dirty="0"/>
              <a:t>Add text: font size 28</a:t>
            </a:r>
          </a:p>
          <a:p>
            <a:pPr lvl="2"/>
            <a:r>
              <a:rPr lang="en-US" dirty="0"/>
              <a:t>Add text: font size 24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0400" y="187201"/>
            <a:ext cx="11040000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Title size 30 to 50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0400" y="6356351"/>
            <a:ext cx="10561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fld id="{C2B32AA8-9B4E-4D53-AE6E-350E87BFFB19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031441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F0B96-928B-E74E-8F7D-B9C3C1A2D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4BC80-2196-D542-98C2-7A1C1F71B0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8341A-BF3C-3F42-BFDE-063C75B11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190A0-4C9B-EB41-A72E-96A493660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4A6365-05E4-3E43-9D5C-C71EC648E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70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7D45C-5206-F34F-9897-7CEECE1FE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A408EB-3B6F-E744-9CA0-6D28BDBA92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424DF9-61DD-F340-9769-DE3F88F9F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225AB-45CF-2B4D-BAFE-5B9682DD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61D96-1A9A-2C48-89B9-4CF1F756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53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8C741-3D6E-6846-99C9-B3E2EFF49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C03FAF-9A10-AF42-80A1-5BD26BB444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95CB80-2651-7545-8A19-6723FAD301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8E5C82-8531-BD44-968A-9ECDF8AC55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BE635F-7A83-934B-8185-FDEA835FF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B2C8EF-87C4-3A42-9999-F69732865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565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6DEFC-83C2-FD41-8ABD-1A06BF383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50AA2-0B19-9340-B6D0-9A9FA8797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B03ABD-7719-5E47-B222-D9D09879FC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D4F761-56B0-664F-A3BA-9DE21B7B67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12DA45-0BA2-534E-B477-1FEF3F3611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E7911F-1F22-C34D-9D3C-AB940C9DA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B0B340-47F2-264D-9B86-AB496903B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941E73-CF8B-E64D-BC4E-E4E7D0DDA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3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0C0CC-A21E-AF44-BD40-9CC628016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66F5BF-4CA9-174B-B8E2-47D87ECF8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805AA4-4535-0547-81CB-BF90BD962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3C2FE-8BC3-0B44-9987-893E6B355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362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605AB0B-AD69-5E4D-B0F3-4DA01F272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B8335B-9711-DD43-9F13-A89247A8D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1BFC8D-74C3-4345-8054-C4E98DE9F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210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98B82-AEBE-DF46-8EFB-B4870F245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4CCBF-40E3-064B-8587-75DE7649C5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52A6A3-0FBA-454B-9E89-2B792F34BC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424767-0DD3-BD46-9AB2-FBBD87565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44B1BA-7F51-D54D-9999-39F72EEB7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487E5C-A61E-1140-B453-48355B37F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711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CC262-6334-2D4C-A5D4-9D3254313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F2262E-5811-BA45-ACA3-240E42D447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4AA694-0FFC-9146-ABC4-9FFAD6050C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D61756-EBF4-0042-93E8-CF69F3266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E34C2-D15A-8B4A-B3B9-5D16CC563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CB0FD2-8764-B24B-AF3D-067682781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35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D8C135-D3B7-7341-BB4C-1CEFFE585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955B35-9F6C-344C-80A5-F453D0784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5DBFC-8278-A84B-A0B5-CDB1B2FA81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9F995-F37F-2947-A98F-52FC67B69D41}" type="datetimeFigureOut">
              <a:rPr lang="en-US" smtClean="0"/>
              <a:t>3/8/21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1A504-C5C0-EF45-87D5-AC198BAEEA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67945-1DBB-F542-A230-EC6AC440F0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F9934-9CE1-8145-BC6D-5979BCF4A63E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26394712-FD9E-DE4B-BA27-3971D7551E8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9078002" y="365125"/>
            <a:ext cx="2743201" cy="96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501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2.xml"/><Relationship Id="rId7" Type="http://schemas.openxmlformats.org/officeDocument/2006/relationships/image" Target="../media/image3.png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9DECD66-AA1C-6C43-94B7-E5EA6459991C}"/>
              </a:ext>
            </a:extLst>
          </p:cNvPr>
          <p:cNvSpPr txBox="1">
            <a:spLocks/>
          </p:cNvSpPr>
          <p:nvPr/>
        </p:nvSpPr>
        <p:spPr>
          <a:xfrm>
            <a:off x="1524000" y="1513013"/>
            <a:ext cx="9144000" cy="255454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0C0"/>
                </a:solidFill>
              </a:rPr>
              <a:t>Status on IEC 61400-4 ed.2</a:t>
            </a:r>
            <a:br>
              <a:rPr lang="en-GB" dirty="0">
                <a:solidFill>
                  <a:srgbClr val="0070C0"/>
                </a:solidFill>
              </a:rPr>
            </a:b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Design Requirements for </a:t>
            </a:r>
            <a:br>
              <a:rPr lang="en-GB" dirty="0">
                <a:solidFill>
                  <a:srgbClr val="0070C0"/>
                </a:solidFill>
              </a:rPr>
            </a:br>
            <a:r>
              <a:rPr lang="en-GB" dirty="0">
                <a:solidFill>
                  <a:srgbClr val="0070C0"/>
                </a:solidFill>
              </a:rPr>
              <a:t>Wind Turbine Gearboxes</a:t>
            </a: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CDBFFD57-ED65-8648-B2D2-B2CDC5AA7AF7}"/>
              </a:ext>
            </a:extLst>
          </p:cNvPr>
          <p:cNvSpPr txBox="1"/>
          <p:nvPr/>
        </p:nvSpPr>
        <p:spPr>
          <a:xfrm>
            <a:off x="4295800" y="434636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400" b="1" kern="100" dirty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US TAG for TC88 Meeting</a:t>
            </a:r>
          </a:p>
          <a:p>
            <a:pPr algn="ctr">
              <a:spcBef>
                <a:spcPts val="0"/>
              </a:spcBef>
            </a:pPr>
            <a:endParaRPr lang="en-US" sz="2400" b="1" kern="100" dirty="0">
              <a:solidFill>
                <a:schemeClr val="tx1">
                  <a:lumMod val="65000"/>
                  <a:lumOff val="35000"/>
                </a:schemeClr>
              </a:solidFill>
              <a:ea typeface="Meiryo" pitchFamily="34" charset="-128"/>
              <a:cs typeface="Meiryo" pitchFamily="34" charset="-128"/>
            </a:endParaRPr>
          </a:p>
          <a:p>
            <a:pPr algn="ctr">
              <a:spcBef>
                <a:spcPts val="0"/>
              </a:spcBef>
            </a:pPr>
            <a:r>
              <a:rPr lang="en-US" sz="2400" b="1" kern="100" dirty="0">
                <a:solidFill>
                  <a:schemeClr val="tx1">
                    <a:lumMod val="65000"/>
                    <a:lumOff val="35000"/>
                  </a:schemeClr>
                </a:solidFill>
                <a:ea typeface="Meiryo" pitchFamily="34" charset="-128"/>
                <a:cs typeface="Meiryo" pitchFamily="34" charset="-128"/>
              </a:rPr>
              <a:t>Brian McNiff</a:t>
            </a:r>
          </a:p>
        </p:txBody>
      </p:sp>
    </p:spTree>
    <p:extLst>
      <p:ext uri="{BB962C8B-B14F-4D97-AF65-F5344CB8AC3E}">
        <p14:creationId xmlns:p14="http://schemas.microsoft.com/office/powerpoint/2010/main" val="21045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>
            <a:extLst>
              <a:ext uri="{FF2B5EF4-FFF2-40B4-BE49-F238E27FC236}">
                <a16:creationId xmlns:a16="http://schemas.microsoft.com/office/drawing/2014/main" id="{8A030814-0D24-4436-9A68-C105E3D05DDD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think-cell Slide" r:id="rId5" imgW="530" imgH="530" progId="TCLayout.ActiveDocument.1">
                  <p:embed/>
                </p:oleObj>
              </mc:Choice>
              <mc:Fallback>
                <p:oleObj name="think-cell Slide" r:id="rId5" imgW="530" imgH="530" progId="TCLayout.ActiveDocument.1">
                  <p:embed/>
                  <p:pic>
                    <p:nvPicPr>
                      <p:cNvPr id="10" name="Object 9" hidden="1">
                        <a:extLst>
                          <a:ext uri="{FF2B5EF4-FFF2-40B4-BE49-F238E27FC236}">
                            <a16:creationId xmlns:a16="http://schemas.microsoft.com/office/drawing/2014/main" id="{8A030814-0D24-4436-9A68-C105E3D05DD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 hidden="1">
            <a:extLst>
              <a:ext uri="{FF2B5EF4-FFF2-40B4-BE49-F238E27FC236}">
                <a16:creationId xmlns:a16="http://schemas.microsoft.com/office/drawing/2014/main" id="{A3ED9FEC-AD28-4EEC-BBBA-98C0828D87D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52400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GB" sz="4400" b="1" dirty="0"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1966800" y="2924944"/>
            <a:ext cx="4068000" cy="3097856"/>
          </a:xfrm>
        </p:spPr>
        <p:txBody>
          <a:bodyPr>
            <a:normAutofit/>
          </a:bodyPr>
          <a:lstStyle/>
          <a:p>
            <a:r>
              <a:rPr lang="en-GB" sz="2400" dirty="0"/>
              <a:t>TC88 Wind energy generation systems</a:t>
            </a:r>
          </a:p>
          <a:p>
            <a:r>
              <a:rPr lang="en-GB" sz="2400" dirty="0"/>
              <a:t>convenor</a:t>
            </a:r>
            <a:br>
              <a:rPr lang="en-GB" sz="2400" dirty="0"/>
            </a:br>
            <a:r>
              <a:rPr lang="en-GB" sz="2400" dirty="0"/>
              <a:t>Jens Demtröder (DK)</a:t>
            </a:r>
          </a:p>
          <a:p>
            <a:r>
              <a:rPr lang="en-GB" sz="2400" dirty="0"/>
              <a:t>secretary</a:t>
            </a:r>
            <a:br>
              <a:rPr lang="en-GB" sz="2400" dirty="0"/>
            </a:br>
            <a:r>
              <a:rPr lang="en-GB" sz="2400" dirty="0"/>
              <a:t>Brian McNiff (US)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5"/>
          </p:nvPr>
        </p:nvSpPr>
        <p:spPr>
          <a:xfrm>
            <a:off x="6168008" y="2924944"/>
            <a:ext cx="4068000" cy="3097856"/>
          </a:xfrm>
        </p:spPr>
        <p:txBody>
          <a:bodyPr>
            <a:normAutofit/>
          </a:bodyPr>
          <a:lstStyle/>
          <a:p>
            <a:r>
              <a:rPr lang="en-GB" sz="2400" dirty="0"/>
              <a:t>TC60 Gears</a:t>
            </a:r>
            <a:br>
              <a:rPr lang="en-GB" sz="2400" dirty="0"/>
            </a:br>
            <a:endParaRPr lang="en-GB" sz="2400" dirty="0"/>
          </a:p>
          <a:p>
            <a:r>
              <a:rPr lang="en-GB" sz="2400" dirty="0"/>
              <a:t>co-convenor</a:t>
            </a:r>
            <a:br>
              <a:rPr lang="en-GB" sz="2400" dirty="0"/>
            </a:br>
            <a:r>
              <a:rPr lang="en-GB" sz="2400" dirty="0" err="1"/>
              <a:t>Dr.</a:t>
            </a:r>
            <a:r>
              <a:rPr lang="en-GB" sz="2400" dirty="0"/>
              <a:t> Thomas Tobie (DE)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Level 5 liaison with ISO TC60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2B32AA8-9B4E-4D53-AE6E-350E87BFFB19}" type="slidenum">
              <a:rPr lang="fr-CH" smtClean="0"/>
              <a:pPr/>
              <a:t>2</a:t>
            </a:fld>
            <a:endParaRPr lang="fr-CH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8C7ACC1-A935-40D6-92A1-214CDA8080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0177" y="1622960"/>
            <a:ext cx="1192797" cy="10959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95A99D-9C6E-4F03-A794-113EA5FD9C1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20995" y="1622960"/>
            <a:ext cx="1095946" cy="1095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03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966800" y="1602000"/>
            <a:ext cx="8280920" cy="4754350"/>
          </a:xfrm>
        </p:spPr>
        <p:txBody>
          <a:bodyPr>
            <a:normAutofit fontScale="92500" lnSpcReduction="10000"/>
          </a:bodyPr>
          <a:lstStyle/>
          <a:p>
            <a:pPr marL="360000" indent="-360000">
              <a:spcBef>
                <a:spcPts val="1200"/>
              </a:spcBef>
            </a:pPr>
            <a:r>
              <a:rPr lang="en-GB" dirty="0"/>
              <a:t>Standard is focused on design requirements</a:t>
            </a:r>
          </a:p>
          <a:p>
            <a:pPr marL="360000" indent="-360000">
              <a:spcBef>
                <a:spcPts val="1200"/>
              </a:spcBef>
            </a:pPr>
            <a:r>
              <a:rPr lang="en-GB" dirty="0"/>
              <a:t>Informative text and annexes were calved off to minimize some conflicting items </a:t>
            </a:r>
            <a:r>
              <a:rPr lang="en-GB" sz="2200" dirty="0"/>
              <a:t>(e.g., simple design life for bearings )</a:t>
            </a:r>
          </a:p>
          <a:p>
            <a:pPr marL="360000" indent="-360000">
              <a:spcBef>
                <a:spcPts val="1200"/>
              </a:spcBef>
            </a:pPr>
            <a:r>
              <a:rPr lang="en-GB" dirty="0"/>
              <a:t>Standard is split into following documents</a:t>
            </a:r>
          </a:p>
          <a:p>
            <a:pPr marL="648000" lvl="1" indent="-288000">
              <a:spcBef>
                <a:spcPts val="1200"/>
              </a:spcBef>
            </a:pPr>
            <a:r>
              <a:rPr lang="en-GB" dirty="0"/>
              <a:t>IEC 61400-4 ed.2</a:t>
            </a:r>
            <a:br>
              <a:rPr lang="en-GB" dirty="0"/>
            </a:br>
            <a:r>
              <a:rPr lang="en-US" sz="2000" dirty="0"/>
              <a:t>Design requirements for windturbine gearboxes</a:t>
            </a:r>
          </a:p>
          <a:p>
            <a:pPr marL="648000" lvl="1" indent="-288000">
              <a:spcBef>
                <a:spcPts val="1200"/>
              </a:spcBef>
            </a:pPr>
            <a:r>
              <a:rPr lang="en-GB" dirty="0"/>
              <a:t>IEC/TS 61400-4-1</a:t>
            </a:r>
            <a:br>
              <a:rPr lang="en-GB" dirty="0"/>
            </a:br>
            <a:r>
              <a:rPr lang="en-GB" sz="2000" b="1" dirty="0"/>
              <a:t>Reliability assessment </a:t>
            </a:r>
            <a:r>
              <a:rPr lang="en-GB" sz="2000" dirty="0"/>
              <a:t>of drivetrain components in windturbines</a:t>
            </a:r>
            <a:endParaRPr lang="en-GB" dirty="0"/>
          </a:p>
          <a:p>
            <a:pPr marL="648000" lvl="1" indent="-288000">
              <a:spcBef>
                <a:spcPts val="1200"/>
              </a:spcBef>
            </a:pPr>
            <a:r>
              <a:rPr lang="en-GB" dirty="0"/>
              <a:t>IEC/TR 61400-4-2</a:t>
            </a:r>
            <a:br>
              <a:rPr lang="en-GB" dirty="0"/>
            </a:br>
            <a:r>
              <a:rPr lang="en-GB" sz="2000" b="1" dirty="0"/>
              <a:t>Lubrication</a:t>
            </a:r>
            <a:r>
              <a:rPr lang="en-GB" sz="2000" dirty="0"/>
              <a:t> of drivetrain components in windturbines</a:t>
            </a:r>
            <a:endParaRPr lang="en-GB" dirty="0"/>
          </a:p>
          <a:p>
            <a:pPr marL="648000" lvl="1" indent="-288000">
              <a:spcBef>
                <a:spcPts val="1200"/>
              </a:spcBef>
            </a:pPr>
            <a:r>
              <a:rPr lang="en-GB" dirty="0"/>
              <a:t>IEC/TR 61400-4-3</a:t>
            </a:r>
            <a:br>
              <a:rPr lang="en-GB" dirty="0"/>
            </a:br>
            <a:r>
              <a:rPr lang="en-US" sz="2000" b="1" dirty="0"/>
              <a:t>Explanatory notes </a:t>
            </a:r>
            <a:r>
              <a:rPr lang="en-US" sz="2000" dirty="0"/>
              <a:t>on IEC 61400-4 - Supportive information for windturbine gearbox design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Scope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2B32AA8-9B4E-4D53-AE6E-350E87BFFB19}" type="slidenum">
              <a:rPr lang="fr-CH" smtClean="0"/>
              <a:pPr/>
              <a:t>3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54138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1D9B5E7-099B-439B-9CA5-A4EA409C7A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966800" y="1306165"/>
            <a:ext cx="8266412" cy="5230163"/>
          </a:xfrm>
        </p:spPr>
        <p:txBody>
          <a:bodyPr>
            <a:noAutofit/>
          </a:bodyPr>
          <a:lstStyle/>
          <a:p>
            <a:r>
              <a:rPr lang="en-US" b="0" dirty="0"/>
              <a:t>Focus on modifications and updates:</a:t>
            </a:r>
          </a:p>
          <a:p>
            <a:pPr lvl="1"/>
            <a:r>
              <a:rPr lang="da-DK" sz="2200" dirty="0" err="1"/>
              <a:t>Reliability</a:t>
            </a:r>
            <a:r>
              <a:rPr lang="da-DK" sz="2200" dirty="0"/>
              <a:t>				</a:t>
            </a:r>
            <a:r>
              <a:rPr lang="da-DK" sz="2200" dirty="0">
                <a:solidFill>
                  <a:srgbClr val="0070C0"/>
                </a:solidFill>
              </a:rPr>
              <a:t>new TS, from AGMA 6006</a:t>
            </a:r>
          </a:p>
          <a:p>
            <a:pPr lvl="1"/>
            <a:r>
              <a:rPr lang="da-DK" sz="2200" dirty="0"/>
              <a:t>Plain </a:t>
            </a:r>
            <a:r>
              <a:rPr lang="da-DK" sz="2200" dirty="0" err="1"/>
              <a:t>bearings</a:t>
            </a:r>
            <a:r>
              <a:rPr lang="da-DK" sz="2200" dirty="0"/>
              <a:t>			</a:t>
            </a:r>
            <a:r>
              <a:rPr lang="da-DK" sz="2200" dirty="0">
                <a:solidFill>
                  <a:srgbClr val="0070C0"/>
                </a:solidFill>
              </a:rPr>
              <a:t>brand new</a:t>
            </a:r>
          </a:p>
          <a:p>
            <a:pPr lvl="1"/>
            <a:r>
              <a:rPr lang="da-DK" sz="2200" dirty="0" err="1"/>
              <a:t>Structures</a:t>
            </a:r>
            <a:r>
              <a:rPr lang="da-DK" sz="2200" dirty="0"/>
              <a:t>			</a:t>
            </a:r>
            <a:r>
              <a:rPr lang="da-DK" sz="2200" dirty="0" err="1">
                <a:solidFill>
                  <a:srgbClr val="0070C0"/>
                </a:solidFill>
              </a:rPr>
              <a:t>shifted</a:t>
            </a:r>
            <a:r>
              <a:rPr lang="da-DK" sz="2200" dirty="0">
                <a:solidFill>
                  <a:srgbClr val="0070C0"/>
                </a:solidFill>
              </a:rPr>
              <a:t> to 61400-8</a:t>
            </a:r>
          </a:p>
          <a:p>
            <a:pPr lvl="1"/>
            <a:r>
              <a:rPr lang="da-DK" sz="2200" dirty="0" err="1"/>
              <a:t>Verification</a:t>
            </a:r>
            <a:r>
              <a:rPr lang="da-DK" sz="2200" dirty="0"/>
              <a:t> 			</a:t>
            </a:r>
            <a:r>
              <a:rPr lang="da-DK" sz="2200" dirty="0" err="1">
                <a:solidFill>
                  <a:srgbClr val="0070C0"/>
                </a:solidFill>
              </a:rPr>
              <a:t>risk</a:t>
            </a:r>
            <a:r>
              <a:rPr lang="da-DK" sz="2200" dirty="0">
                <a:solidFill>
                  <a:srgbClr val="0070C0"/>
                </a:solidFill>
              </a:rPr>
              <a:t> </a:t>
            </a:r>
            <a:r>
              <a:rPr lang="da-DK" sz="2200" dirty="0" err="1">
                <a:solidFill>
                  <a:srgbClr val="0070C0"/>
                </a:solidFill>
              </a:rPr>
              <a:t>based</a:t>
            </a:r>
            <a:r>
              <a:rPr lang="da-DK" sz="2200" dirty="0">
                <a:solidFill>
                  <a:srgbClr val="0070C0"/>
                </a:solidFill>
              </a:rPr>
              <a:t> approach</a:t>
            </a:r>
          </a:p>
          <a:p>
            <a:pPr lvl="1"/>
            <a:r>
              <a:rPr lang="da-DK" dirty="0"/>
              <a:t>Gears, rolling </a:t>
            </a:r>
            <a:r>
              <a:rPr lang="da-DK" dirty="0" err="1"/>
              <a:t>bearings</a:t>
            </a:r>
            <a:r>
              <a:rPr lang="da-DK" dirty="0"/>
              <a:t>		</a:t>
            </a:r>
            <a:r>
              <a:rPr lang="da-DK" dirty="0" err="1">
                <a:solidFill>
                  <a:srgbClr val="0070C0"/>
                </a:solidFill>
              </a:rPr>
              <a:t>slight</a:t>
            </a:r>
            <a:r>
              <a:rPr lang="da-DK" dirty="0">
                <a:solidFill>
                  <a:srgbClr val="0070C0"/>
                </a:solidFill>
              </a:rPr>
              <a:t> </a:t>
            </a:r>
            <a:r>
              <a:rPr lang="da-DK" dirty="0" err="1">
                <a:solidFill>
                  <a:srgbClr val="0070C0"/>
                </a:solidFill>
              </a:rPr>
              <a:t>modifications</a:t>
            </a:r>
            <a:endParaRPr lang="da-DK" dirty="0">
              <a:solidFill>
                <a:srgbClr val="0070C0"/>
              </a:solidFill>
            </a:endParaRPr>
          </a:p>
          <a:p>
            <a:pPr lvl="1"/>
            <a:r>
              <a:rPr lang="da-DK" dirty="0" err="1"/>
              <a:t>Lubrication</a:t>
            </a:r>
            <a:r>
              <a:rPr lang="da-DK" dirty="0"/>
              <a:t>			</a:t>
            </a:r>
            <a:r>
              <a:rPr lang="da-DK" dirty="0" err="1">
                <a:solidFill>
                  <a:srgbClr val="0070C0"/>
                </a:solidFill>
              </a:rPr>
              <a:t>modified</a:t>
            </a:r>
            <a:r>
              <a:rPr lang="da-DK" dirty="0">
                <a:solidFill>
                  <a:srgbClr val="0070C0"/>
                </a:solidFill>
              </a:rPr>
              <a:t> + new TR</a:t>
            </a:r>
            <a:endParaRPr lang="en-US" b="0" dirty="0"/>
          </a:p>
          <a:p>
            <a:r>
              <a:rPr lang="en-US" dirty="0"/>
              <a:t>expert </a:t>
            </a:r>
            <a:r>
              <a:rPr lang="en-US" b="0" dirty="0"/>
              <a:t>task group drafts completed into WD Feb 2020</a:t>
            </a:r>
          </a:p>
          <a:p>
            <a:r>
              <a:rPr lang="en-US" dirty="0"/>
              <a:t>now resolving 1000+ comments to Working Draft hopeful that this will reduce comments to CD</a:t>
            </a:r>
          </a:p>
          <a:p>
            <a:r>
              <a:rPr lang="en-US" b="0" dirty="0"/>
              <a:t>Expect completion Apr 2021</a:t>
            </a:r>
          </a:p>
          <a:p>
            <a:r>
              <a:rPr lang="en-US" dirty="0"/>
              <a:t>Upcoming meetings 12-13-14 before end of 2021</a:t>
            </a: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8E70AC-F0EA-4964-93A2-DBB4C38D9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Status/ Ed2 Modifications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DFDB2A-3F11-4E2E-ADB6-B177255FF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2B32AA8-9B4E-4D53-AE6E-350E87BFFB19}" type="slidenum">
              <a:rPr lang="fr-CH" smtClean="0"/>
              <a:pPr/>
              <a:t>4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066789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AD3C4577-96A5-4A6E-8D73-B5724CDD581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25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think-cell Slide" r:id="rId4" imgW="530" imgH="530" progId="TCLayout.ActiveDocument.1">
                  <p:embed/>
                </p:oleObj>
              </mc:Choice>
              <mc:Fallback>
                <p:oleObj name="think-cell Slide" r:id="rId4" imgW="530" imgH="530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AD3C4577-96A5-4A6E-8D73-B5724CDD581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5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1D9B5E7-099B-439B-9CA5-A4EA409C7A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3148" y="1258784"/>
            <a:ext cx="10613745" cy="5303381"/>
          </a:xfrm>
        </p:spPr>
        <p:txBody>
          <a:bodyPr>
            <a:noAutofit/>
          </a:bodyPr>
          <a:lstStyle/>
          <a:p>
            <a:r>
              <a:rPr lang="en-US" b="0" dirty="0"/>
              <a:t>IEC 61400-4 ed.2 is in</a:t>
            </a:r>
            <a:r>
              <a:rPr lang="en-US" dirty="0"/>
              <a:t> preparatory stage, WD2?</a:t>
            </a:r>
          </a:p>
          <a:p>
            <a:pPr lvl="1"/>
            <a:r>
              <a:rPr lang="en-US" dirty="0"/>
              <a:t>Decide after WD1 comment resolution whether WD2 or CD</a:t>
            </a:r>
          </a:p>
          <a:p>
            <a:r>
              <a:rPr lang="en-US" b="0" dirty="0"/>
              <a:t>Intend to publish TS and TR at same time as Ed2</a:t>
            </a:r>
          </a:p>
          <a:p>
            <a:pPr lvl="1"/>
            <a:r>
              <a:rPr lang="en-US" dirty="0"/>
              <a:t>Will soon circulate TS-4-1, TR-4-2, TR-4-3 for WD Comment</a:t>
            </a:r>
          </a:p>
          <a:p>
            <a:pPr lvl="1"/>
            <a:r>
              <a:rPr lang="en-US" dirty="0"/>
              <a:t>CD soon after   -   they are non-normative not expecting </a:t>
            </a:r>
            <a:r>
              <a:rPr lang="en-US" dirty="0" err="1"/>
              <a:t>mucho</a:t>
            </a:r>
            <a:r>
              <a:rPr lang="en-US" dirty="0"/>
              <a:t> comments 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8E70AC-F0EA-4964-93A2-DBB4C38D9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145812"/>
            <a:ext cx="11040000" cy="1325563"/>
          </a:xfrm>
        </p:spPr>
        <p:txBody>
          <a:bodyPr/>
          <a:lstStyle/>
          <a:p>
            <a:r>
              <a:rPr lang="en-US" dirty="0"/>
              <a:t>Status/Timeline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DFDB2A-3F11-4E2E-ADB6-B177255FF6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2B32AA8-9B4E-4D53-AE6E-350E87BFFB19}" type="slidenum">
              <a:rPr lang="fr-CH" smtClean="0"/>
              <a:pPr/>
              <a:t>5</a:t>
            </a:fld>
            <a:endParaRPr lang="fr-CH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7E95E2C-EB33-484B-AE2E-5C44B76DBD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243087"/>
              </p:ext>
            </p:extLst>
          </p:nvPr>
        </p:nvGraphicFramePr>
        <p:xfrm>
          <a:off x="946753" y="3486233"/>
          <a:ext cx="8276624" cy="2677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5584">
                  <a:extLst>
                    <a:ext uri="{9D8B030D-6E8A-4147-A177-3AD203B41FA5}">
                      <a16:colId xmlns:a16="http://schemas.microsoft.com/office/drawing/2014/main" val="3735157553"/>
                    </a:ext>
                  </a:extLst>
                </a:gridCol>
                <a:gridCol w="1262208">
                  <a:extLst>
                    <a:ext uri="{9D8B030D-6E8A-4147-A177-3AD203B41FA5}">
                      <a16:colId xmlns:a16="http://schemas.microsoft.com/office/drawing/2014/main" val="1691622316"/>
                    </a:ext>
                  </a:extLst>
                </a:gridCol>
                <a:gridCol w="1262208">
                  <a:extLst>
                    <a:ext uri="{9D8B030D-6E8A-4147-A177-3AD203B41FA5}">
                      <a16:colId xmlns:a16="http://schemas.microsoft.com/office/drawing/2014/main" val="3465314209"/>
                    </a:ext>
                  </a:extLst>
                </a:gridCol>
                <a:gridCol w="1262208">
                  <a:extLst>
                    <a:ext uri="{9D8B030D-6E8A-4147-A177-3AD203B41FA5}">
                      <a16:colId xmlns:a16="http://schemas.microsoft.com/office/drawing/2014/main" val="2142822038"/>
                    </a:ext>
                  </a:extLst>
                </a:gridCol>
                <a:gridCol w="1262208">
                  <a:extLst>
                    <a:ext uri="{9D8B030D-6E8A-4147-A177-3AD203B41FA5}">
                      <a16:colId xmlns:a16="http://schemas.microsoft.com/office/drawing/2014/main" val="3863021719"/>
                    </a:ext>
                  </a:extLst>
                </a:gridCol>
                <a:gridCol w="1262208">
                  <a:extLst>
                    <a:ext uri="{9D8B030D-6E8A-4147-A177-3AD203B41FA5}">
                      <a16:colId xmlns:a16="http://schemas.microsoft.com/office/drawing/2014/main" val="28049100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Start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CDV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IS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13883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Current approved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Oct. ‘17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Jan ’20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Sept. ’20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Dec. ’21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1555425"/>
                  </a:ext>
                </a:extLst>
              </a:tr>
              <a:tr h="370840">
                <a:tc gridSpan="6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bg1"/>
                          </a:solidFill>
                        </a:rPr>
                        <a:t>Current achieved or estimate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7115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IEC 61400-4 ed.2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Oct. ‘17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Feb ’20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June. ’21 (WD2?)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1877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reliability TS-1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June ’18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Mar ’21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Dec. ’21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0246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lubrication TR-2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June ’18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Mar ’21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Dec ’21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34195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explanatory notes TR-3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June ‘18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Mar ’21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Dec ’21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5553557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93AEAB7F-AB4A-AD44-A845-535636BAC81B}"/>
              </a:ext>
            </a:extLst>
          </p:cNvPr>
          <p:cNvSpPr/>
          <p:nvPr/>
        </p:nvSpPr>
        <p:spPr>
          <a:xfrm>
            <a:off x="5320145" y="3400505"/>
            <a:ext cx="1531917" cy="289203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F4E228-4488-F246-A053-A02A68CE4B74}"/>
              </a:ext>
            </a:extLst>
          </p:cNvPr>
          <p:cNvSpPr txBox="1"/>
          <p:nvPr/>
        </p:nvSpPr>
        <p:spPr>
          <a:xfrm>
            <a:off x="6931070" y="5013690"/>
            <a:ext cx="25274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u="sng" dirty="0">
                <a:solidFill>
                  <a:srgbClr val="FF0000"/>
                </a:solidFill>
              </a:rPr>
              <a:t>I hope </a:t>
            </a:r>
            <a:r>
              <a:rPr lang="en-US" dirty="0">
                <a:solidFill>
                  <a:srgbClr val="FF0000"/>
                </a:solidFill>
              </a:rPr>
              <a:t>that TAG will be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 asked to comment on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these documents before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end of 2021</a:t>
            </a:r>
          </a:p>
        </p:txBody>
      </p:sp>
    </p:spTree>
    <p:extLst>
      <p:ext uri="{BB962C8B-B14F-4D97-AF65-F5344CB8AC3E}">
        <p14:creationId xmlns:p14="http://schemas.microsoft.com/office/powerpoint/2010/main" val="345634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 animBg="1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tPU.BiYTyyiFYmhT9b.e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389</Words>
  <Application>Microsoft Macintosh PowerPoint</Application>
  <PresentationFormat>Widescreen</PresentationFormat>
  <Paragraphs>73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Office Theme</vt:lpstr>
      <vt:lpstr>think-cell Slide</vt:lpstr>
      <vt:lpstr>PowerPoint Presentation</vt:lpstr>
      <vt:lpstr>Level 5 liaison with ISO TC60</vt:lpstr>
      <vt:lpstr>Project Scope</vt:lpstr>
      <vt:lpstr>Status/ Ed2 Modifications</vt:lpstr>
      <vt:lpstr>Status/Timeline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ARESCA Presentation template 2020</dc:title>
  <dc:subject/>
  <dc:creator>Brian McNIFF</dc:creator>
  <cp:keywords/>
  <dc:description/>
  <cp:lastModifiedBy>Brian McNIFF</cp:lastModifiedBy>
  <cp:revision>9</cp:revision>
  <dcterms:created xsi:type="dcterms:W3CDTF">2021-03-08T20:51:53Z</dcterms:created>
  <dcterms:modified xsi:type="dcterms:W3CDTF">2021-03-08T21:54:49Z</dcterms:modified>
  <cp:category/>
</cp:coreProperties>
</file>