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0" r:id="rId1"/>
    <p:sldMasterId id="2147483781" r:id="rId2"/>
    <p:sldMasterId id="2147483666" r:id="rId3"/>
    <p:sldMasterId id="2147483681" r:id="rId4"/>
  </p:sldMasterIdLst>
  <p:notesMasterIdLst>
    <p:notesMasterId r:id="rId16"/>
  </p:notesMasterIdLst>
  <p:sldIdLst>
    <p:sldId id="285" r:id="rId5"/>
    <p:sldId id="271" r:id="rId6"/>
    <p:sldId id="272" r:id="rId7"/>
    <p:sldId id="277" r:id="rId8"/>
    <p:sldId id="279" r:id="rId9"/>
    <p:sldId id="280" r:id="rId10"/>
    <p:sldId id="273" r:id="rId11"/>
    <p:sldId id="274" r:id="rId12"/>
    <p:sldId id="275" r:id="rId13"/>
    <p:sldId id="276" r:id="rId14"/>
    <p:sldId id="28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rguson, Chris/DEN" initials="FC" lastIdx="1" clrIdx="0">
    <p:extLst>
      <p:ext uri="{19B8F6BF-5375-455C-9EA6-DF929625EA0E}">
        <p15:presenceInfo xmlns:p15="http://schemas.microsoft.com/office/powerpoint/2012/main" userId="S::Chris.Ferguson1@jacobs.com::09867308-1071-478f-8d00-6c46651521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7DFF"/>
    <a:srgbClr val="231EDC"/>
    <a:srgbClr val="5AE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64" d="100"/>
          <a:sy n="164" d="100"/>
        </p:scale>
        <p:origin x="96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3-01T15:30:57.512" idx="1">
    <p:pos x="6616" y="1939"/>
    <p:text>Should these be sub-bullets?</p:text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08841C-DD46-46E0-B144-C2C6DE516474}" type="datetimeFigureOut">
              <a:rPr lang="en-US" smtClean="0"/>
              <a:t>3/1/2021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8F6C6-4483-4FB8-AB9F-4B56650F00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0808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DB9EE4A-3CD7-421F-8C87-4429778A56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7944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1E20A46A-74ED-4819-86EC-E38A31E5BF86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0080" y="2104056"/>
            <a:ext cx="8686800" cy="1463040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title, 48pt bold</a:t>
            </a:r>
            <a:br>
              <a:rPr lang="en-US" dirty="0"/>
            </a:br>
            <a:r>
              <a:rPr lang="en-US" dirty="0"/>
              <a:t>Two line limit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B2C3EF58-96A4-4465-A795-FFCE070BE62D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9763" y="3808413"/>
            <a:ext cx="8658225" cy="177641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AU" dirty="0"/>
              <a:t>Other information, 28pt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C68A0A1-DF7B-46D3-8F90-3A8D67F52C74}"/>
              </a:ext>
            </a:extLst>
          </p:cNvPr>
          <p:cNvSpPr/>
          <p:nvPr userDrawn="1"/>
        </p:nvSpPr>
        <p:spPr>
          <a:xfrm>
            <a:off x="0" y="0"/>
            <a:ext cx="228600" cy="6858000"/>
          </a:xfrm>
          <a:prstGeom prst="rect">
            <a:avLst/>
          </a:prstGeom>
          <a:solidFill>
            <a:srgbClr val="231E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AB4F9ED2-2C19-4FC0-B38A-6368578487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7152" y="6122489"/>
            <a:ext cx="3769325" cy="420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3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Cover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>
            <a:extLst>
              <a:ext uri="{FF2B5EF4-FFF2-40B4-BE49-F238E27FC236}">
                <a16:creationId xmlns:a16="http://schemas.microsoft.com/office/drawing/2014/main" id="{245104B9-E223-42AF-9228-4D9DBA103E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9" b="2037"/>
          <a:stretch/>
        </p:blipFill>
        <p:spPr>
          <a:xfrm>
            <a:off x="2104373" y="0"/>
            <a:ext cx="10087626" cy="5411469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ECA9C7F8-F075-46B3-BC20-F7BC754AB4B6}"/>
              </a:ext>
            </a:extLst>
          </p:cNvPr>
          <p:cNvSpPr/>
          <p:nvPr userDrawn="1"/>
        </p:nvSpPr>
        <p:spPr>
          <a:xfrm rot="16200000">
            <a:off x="-801564" y="2387860"/>
            <a:ext cx="5411470" cy="635752"/>
          </a:xfrm>
          <a:prstGeom prst="rect">
            <a:avLst/>
          </a:prstGeom>
          <a:solidFill>
            <a:srgbClr val="0A7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7D2CEBA-062E-4A76-86B2-E30ADE7C31E0}"/>
              </a:ext>
            </a:extLst>
          </p:cNvPr>
          <p:cNvSpPr/>
          <p:nvPr userDrawn="1"/>
        </p:nvSpPr>
        <p:spPr>
          <a:xfrm rot="16200000">
            <a:off x="-1233743" y="2591433"/>
            <a:ext cx="5411471" cy="228600"/>
          </a:xfrm>
          <a:prstGeom prst="rect">
            <a:avLst/>
          </a:prstGeom>
          <a:solidFill>
            <a:srgbClr val="231E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itle 1">
            <a:extLst>
              <a:ext uri="{FF2B5EF4-FFF2-40B4-BE49-F238E27FC236}">
                <a16:creationId xmlns:a16="http://schemas.microsoft.com/office/drawing/2014/main" id="{A7F61A64-3CDE-4167-85CB-90C6332EF1A3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222044" y="1568547"/>
            <a:ext cx="6400800" cy="1371600"/>
          </a:xfrm>
          <a:prstGeom prst="rect">
            <a:avLst/>
          </a:prstGeom>
        </p:spPr>
        <p:txBody>
          <a:bodyPr anchor="b"/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64" name="Subtitle 2">
            <a:extLst>
              <a:ext uri="{FF2B5EF4-FFF2-40B4-BE49-F238E27FC236}">
                <a16:creationId xmlns:a16="http://schemas.microsoft.com/office/drawing/2014/main" id="{9FD1511E-B62B-4097-A97D-8D9B2E4AD4AF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222044" y="3343464"/>
            <a:ext cx="6400800" cy="109728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Other information, 28pt  </a:t>
            </a:r>
          </a:p>
        </p:txBody>
      </p:sp>
    </p:spTree>
    <p:extLst>
      <p:ext uri="{BB962C8B-B14F-4D97-AF65-F5344CB8AC3E}">
        <p14:creationId xmlns:p14="http://schemas.microsoft.com/office/powerpoint/2010/main" val="3605302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Bl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8B7805-C5DF-474A-A262-A5456C627F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" y="56"/>
            <a:ext cx="8873910" cy="685794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C54FB5-545C-4233-9D06-B4B3C52DED50}"/>
              </a:ext>
            </a:extLst>
          </p:cNvPr>
          <p:cNvSpPr/>
          <p:nvPr userDrawn="1"/>
        </p:nvSpPr>
        <p:spPr>
          <a:xfrm>
            <a:off x="8869680" y="0"/>
            <a:ext cx="3063240" cy="6858000"/>
          </a:xfrm>
          <a:prstGeom prst="rect">
            <a:avLst/>
          </a:prstGeom>
          <a:solidFill>
            <a:srgbClr val="231E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9A9B0B-AE61-4C88-BE0F-088E67120268}"/>
              </a:ext>
            </a:extLst>
          </p:cNvPr>
          <p:cNvSpPr/>
          <p:nvPr userDrawn="1"/>
        </p:nvSpPr>
        <p:spPr>
          <a:xfrm>
            <a:off x="11887072" y="0"/>
            <a:ext cx="304927" cy="6858000"/>
          </a:xfrm>
          <a:prstGeom prst="rect">
            <a:avLst/>
          </a:prstGeom>
          <a:solidFill>
            <a:srgbClr val="001E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7F1B9FD-67E2-402A-A497-9C0BD1DFC0E9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0080" y="2465828"/>
            <a:ext cx="7970521" cy="1371600"/>
          </a:xfrm>
          <a:prstGeom prst="rect">
            <a:avLst/>
          </a:prstGeom>
        </p:spPr>
        <p:txBody>
          <a:bodyPr anchor="b"/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Section/divider title, 42pt bold,</a:t>
            </a:r>
            <a:br>
              <a:rPr lang="en-US" dirty="0"/>
            </a:br>
            <a:r>
              <a:rPr lang="en-US" dirty="0"/>
              <a:t>two line limit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0F38626-826F-4A04-BBCA-F4F056D65FE8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0080" y="4218669"/>
            <a:ext cx="7970522" cy="61827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Other information, 24pt light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554C91-6351-42D4-BC12-7E0120B09AF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5296" y="6388124"/>
            <a:ext cx="1042901" cy="24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521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50233-4E83-4DC3-B0FF-BDAF1A79C0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208" y="-2"/>
            <a:ext cx="11320271" cy="1006113"/>
          </a:xfrm>
        </p:spPr>
        <p:txBody>
          <a:bodyPr anchor="b"/>
          <a:lstStyle>
            <a:lvl1pPr>
              <a:defRPr>
                <a:solidFill>
                  <a:srgbClr val="231EDC"/>
                </a:solidFill>
              </a:defRPr>
            </a:lvl1pPr>
          </a:lstStyle>
          <a:p>
            <a:r>
              <a:rPr lang="en-US" dirty="0"/>
              <a:t>Slide title, 28pt bold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8DFC9E-1133-4011-BE9F-F92542AC30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23240" y="6398260"/>
            <a:ext cx="781674" cy="274320"/>
          </a:xfrm>
        </p:spPr>
        <p:txBody>
          <a:bodyPr/>
          <a:lstStyle>
            <a:lvl1pPr>
              <a:defRPr b="0"/>
            </a:lvl1pPr>
          </a:lstStyle>
          <a:p>
            <a:fld id="{9B3E39EC-4BE2-4DEA-81C0-4ABC0AAB4AC0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65AAE8-1348-4C39-A60F-D29A796686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1208" y="1243013"/>
            <a:ext cx="11320271" cy="4935537"/>
          </a:xfrm>
          <a:noFill/>
        </p:spPr>
        <p:txBody>
          <a:bodyPr/>
          <a:lstStyle>
            <a:lvl1pPr>
              <a:spcBef>
                <a:spcPts val="1800"/>
              </a:spcBef>
              <a:buClr>
                <a:srgbClr val="231EDC"/>
              </a:buClr>
              <a:defRPr/>
            </a:lvl1pPr>
            <a:lvl2pPr>
              <a:spcBef>
                <a:spcPts val="1200"/>
              </a:spcBef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B5378AA-48D0-49EA-BE9B-95BC597EFC4C}"/>
              </a:ext>
            </a:extLst>
          </p:cNvPr>
          <p:cNvCxnSpPr/>
          <p:nvPr userDrawn="1"/>
        </p:nvCxnSpPr>
        <p:spPr>
          <a:xfrm>
            <a:off x="320040" y="6217920"/>
            <a:ext cx="1152144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EED51E53-C704-4648-A432-C3D579C368E5}"/>
              </a:ext>
            </a:extLst>
          </p:cNvPr>
          <p:cNvGrpSpPr/>
          <p:nvPr userDrawn="1"/>
        </p:nvGrpSpPr>
        <p:grpSpPr>
          <a:xfrm>
            <a:off x="0" y="-2"/>
            <a:ext cx="237744" cy="6858002"/>
            <a:chOff x="0" y="-2"/>
            <a:chExt cx="182880" cy="685800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ADC94DF-CF22-48A4-BA0A-C4C38A013B84}"/>
                </a:ext>
              </a:extLst>
            </p:cNvPr>
            <p:cNvSpPr/>
            <p:nvPr userDrawn="1"/>
          </p:nvSpPr>
          <p:spPr>
            <a:xfrm>
              <a:off x="0" y="6210887"/>
              <a:ext cx="182880" cy="647113"/>
            </a:xfrm>
            <a:prstGeom prst="rect">
              <a:avLst/>
            </a:prstGeom>
            <a:solidFill>
              <a:srgbClr val="5AE6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2AFE780-91D7-411E-9616-15D5F7F95B48}"/>
                </a:ext>
              </a:extLst>
            </p:cNvPr>
            <p:cNvSpPr/>
            <p:nvPr userDrawn="1"/>
          </p:nvSpPr>
          <p:spPr>
            <a:xfrm>
              <a:off x="0" y="-2"/>
              <a:ext cx="182880" cy="4572000"/>
            </a:xfrm>
            <a:prstGeom prst="rect">
              <a:avLst/>
            </a:prstGeom>
            <a:solidFill>
              <a:srgbClr val="231E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8CE3C64-85E4-4847-9D32-67A911A0EBFE}"/>
                </a:ext>
              </a:extLst>
            </p:cNvPr>
            <p:cNvSpPr/>
            <p:nvPr userDrawn="1"/>
          </p:nvSpPr>
          <p:spPr>
            <a:xfrm>
              <a:off x="0" y="4517053"/>
              <a:ext cx="182880" cy="1709928"/>
            </a:xfrm>
            <a:prstGeom prst="rect">
              <a:avLst/>
            </a:prstGeom>
            <a:solidFill>
              <a:srgbClr val="0A7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CFEA3C84-9595-43FB-AD54-3B8BCB34827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2950" y="6374379"/>
            <a:ext cx="1042906" cy="249541"/>
          </a:xfrm>
          <a:prstGeom prst="rect">
            <a:avLst/>
          </a:prstGeom>
        </p:spPr>
      </p:pic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844DB173-C7FE-49D8-926E-3421055882FF}"/>
              </a:ext>
            </a:extLst>
          </p:cNvPr>
          <p:cNvSpPr txBox="1">
            <a:spLocks/>
          </p:cNvSpPr>
          <p:nvPr userDrawn="1"/>
        </p:nvSpPr>
        <p:spPr>
          <a:xfrm>
            <a:off x="8074659" y="6360160"/>
            <a:ext cx="2560320" cy="27432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/>
              <a:t>© 2021</a:t>
            </a:r>
          </a:p>
        </p:txBody>
      </p:sp>
    </p:spTree>
    <p:extLst>
      <p:ext uri="{BB962C8B-B14F-4D97-AF65-F5344CB8AC3E}">
        <p14:creationId xmlns:p14="http://schemas.microsoft.com/office/powerpoint/2010/main" val="1157435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JacobsConnects" TargetMode="External"/><Relationship Id="rId13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hyperlink" Target="https://www.youtube.com/user/jacobsworldwide" TargetMode="Externa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acebook.com/JacobsConnects/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hyperlink" Target="https://www.linkedin.com/company/jacobs/" TargetMode="External"/><Relationship Id="rId4" Type="http://schemas.openxmlformats.org/officeDocument/2006/relationships/hyperlink" Target="https://www.instagram.com/jacobsconnects/" TargetMode="External"/><Relationship Id="rId9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8292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Jacobs-strapline2_BL">
            <a:extLst>
              <a:ext uri="{FF2B5EF4-FFF2-40B4-BE49-F238E27FC236}">
                <a16:creationId xmlns:a16="http://schemas.microsoft.com/office/drawing/2014/main" id="{B7C72B4C-D4EE-4060-92A4-55A572B1AD4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889" y="5903003"/>
            <a:ext cx="4663440" cy="520438"/>
          </a:xfrm>
          <a:prstGeom prst="rect">
            <a:avLst/>
          </a:prstGeom>
        </p:spPr>
      </p:pic>
      <p:pic>
        <p:nvPicPr>
          <p:cNvPr id="12" name="Picture 11">
            <a:hlinkClick r:id="rId4"/>
            <a:extLst>
              <a:ext uri="{FF2B5EF4-FFF2-40B4-BE49-F238E27FC236}">
                <a16:creationId xmlns:a16="http://schemas.microsoft.com/office/drawing/2014/main" id="{1271B511-7453-4BD2-90BF-4667740059C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5011" y="5971207"/>
            <a:ext cx="394199" cy="358555"/>
          </a:xfrm>
          <a:prstGeom prst="rect">
            <a:avLst/>
          </a:prstGeom>
        </p:spPr>
      </p:pic>
      <p:pic>
        <p:nvPicPr>
          <p:cNvPr id="13" name="Picture 12">
            <a:hlinkClick r:id="rId6"/>
            <a:extLst>
              <a:ext uri="{FF2B5EF4-FFF2-40B4-BE49-F238E27FC236}">
                <a16:creationId xmlns:a16="http://schemas.microsoft.com/office/drawing/2014/main" id="{F457920C-1F13-4ACD-BE7D-62E84E64DC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37" t="13310" r="21972" b="13201"/>
          <a:stretch/>
        </p:blipFill>
        <p:spPr>
          <a:xfrm>
            <a:off x="10678519" y="5901394"/>
            <a:ext cx="344291" cy="438422"/>
          </a:xfrm>
          <a:prstGeom prst="rect">
            <a:avLst/>
          </a:prstGeom>
        </p:spPr>
      </p:pic>
      <p:pic>
        <p:nvPicPr>
          <p:cNvPr id="14" name="Picture 13">
            <a:hlinkClick r:id="rId8"/>
            <a:extLst>
              <a:ext uri="{FF2B5EF4-FFF2-40B4-BE49-F238E27FC236}">
                <a16:creationId xmlns:a16="http://schemas.microsoft.com/office/drawing/2014/main" id="{723CF156-ED6A-44CD-A0D6-F21D1E506CDC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7977" y="5970957"/>
            <a:ext cx="485651" cy="358805"/>
          </a:xfrm>
          <a:prstGeom prst="rect">
            <a:avLst/>
          </a:prstGeom>
        </p:spPr>
      </p:pic>
      <p:pic>
        <p:nvPicPr>
          <p:cNvPr id="15" name="Picture 14">
            <a:hlinkClick r:id="rId10"/>
            <a:extLst>
              <a:ext uri="{FF2B5EF4-FFF2-40B4-BE49-F238E27FC236}">
                <a16:creationId xmlns:a16="http://schemas.microsoft.com/office/drawing/2014/main" id="{3EA1D2B5-F841-4730-BA18-15FFB498B6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02" t="17667" r="15208" b="16821"/>
          <a:stretch/>
        </p:blipFill>
        <p:spPr>
          <a:xfrm>
            <a:off x="8836199" y="5909121"/>
            <a:ext cx="485651" cy="430694"/>
          </a:xfrm>
          <a:prstGeom prst="rect">
            <a:avLst/>
          </a:prstGeom>
        </p:spPr>
      </p:pic>
      <p:pic>
        <p:nvPicPr>
          <p:cNvPr id="16" name="Picture 15">
            <a:hlinkClick r:id="rId12"/>
            <a:extLst>
              <a:ext uri="{FF2B5EF4-FFF2-40B4-BE49-F238E27FC236}">
                <a16:creationId xmlns:a16="http://schemas.microsoft.com/office/drawing/2014/main" id="{5597E482-64AD-46FE-9924-4E07B1A29C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82" b="14257"/>
          <a:stretch/>
        </p:blipFill>
        <p:spPr>
          <a:xfrm>
            <a:off x="11147701" y="5970956"/>
            <a:ext cx="546459" cy="368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207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Jacobs Chronos" panose="010B0603030503030204" pitchFamily="34" charset="0"/>
          <a:ea typeface="+mj-ea"/>
          <a:cs typeface="Jacobs Chronos" panose="010B0603030503030204" pitchFamily="34" charset="0"/>
        </a:defRPr>
      </a:lvl1pPr>
    </p:titleStyle>
    <p:bodyStyle>
      <a:lvl1pPr marL="228600" indent="-2700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Jacobs Chronos" panose="010B0603030503030204" pitchFamily="34" charset="0"/>
          <a:ea typeface="+mn-ea"/>
          <a:cs typeface="Jacobs Chronos" panose="010B0603030503030204" pitchFamily="34" charset="0"/>
        </a:defRPr>
      </a:lvl1pPr>
      <a:lvl2pPr marL="576000" indent="-270000" algn="l" defTabSz="914400" rtl="0" eaLnBrk="1" latinLnBrk="0" hangingPunct="1">
        <a:lnSpc>
          <a:spcPct val="90000"/>
        </a:lnSpc>
        <a:spcBef>
          <a:spcPts val="500"/>
        </a:spcBef>
        <a:buFont typeface="Jacobs Chronos" panose="010B0603030503030204" pitchFamily="34" charset="0"/>
        <a:buChar char="−"/>
        <a:defRPr sz="2200" kern="1200">
          <a:solidFill>
            <a:schemeClr val="tx1"/>
          </a:solidFill>
          <a:latin typeface="Jacobs Chronos" panose="010B0603030503030204" pitchFamily="34" charset="0"/>
          <a:ea typeface="+mn-ea"/>
          <a:cs typeface="Jacobs Chronos" panose="010B0603030503030204" pitchFamily="34" charset="0"/>
        </a:defRPr>
      </a:lvl2pPr>
      <a:lvl3pPr marL="864000" indent="-2700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Jacobs Chronos" panose="010B0603030503030204" pitchFamily="34" charset="0"/>
          <a:ea typeface="+mn-ea"/>
          <a:cs typeface="Jacobs Chronos" panose="010B0603030503030204" pitchFamily="34" charset="0"/>
        </a:defRPr>
      </a:lvl3pPr>
      <a:lvl4pPr marL="1152000" indent="-270000" algn="l" defTabSz="914400" rtl="0" eaLnBrk="1" latinLnBrk="0" hangingPunct="1">
        <a:lnSpc>
          <a:spcPct val="90000"/>
        </a:lnSpc>
        <a:spcBef>
          <a:spcPts val="500"/>
        </a:spcBef>
        <a:buFont typeface="Jacobs Chronos" panose="010B0603030503030204" pitchFamily="34" charset="0"/>
        <a:buChar char="−"/>
        <a:defRPr sz="1800" kern="1200">
          <a:solidFill>
            <a:schemeClr val="tx1"/>
          </a:solidFill>
          <a:latin typeface="Jacobs Chronos" panose="010B0603030503030204" pitchFamily="34" charset="0"/>
          <a:ea typeface="+mn-ea"/>
          <a:cs typeface="Jacobs Chronos" panose="010B0603030503030204" pitchFamily="34" charset="0"/>
        </a:defRPr>
      </a:lvl4pPr>
      <a:lvl5pPr marL="1440000" indent="-2700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Jacobs Chronos" panose="010B0603030503030204" pitchFamily="34" charset="0"/>
          <a:ea typeface="+mn-ea"/>
          <a:cs typeface="Jacobs Chronos" panose="010B0603030503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1271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Jacobs Chronos" panose="010B0603030503030204" pitchFamily="34" charset="0"/>
          <a:ea typeface="+mj-ea"/>
          <a:cs typeface="Jacobs Chronos" panose="010B0603030503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Jacobs Chronos" panose="010B0603030503030204" pitchFamily="34" charset="0"/>
          <a:ea typeface="+mn-ea"/>
          <a:cs typeface="Jacobs Chronos" panose="010B0603030503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4A1A0ABA-277A-494D-AFC5-4231A957C667}"/>
              </a:ext>
            </a:extLst>
          </p:cNvPr>
          <p:cNvSpPr>
            <a:spLocks noGrp="1"/>
          </p:cNvSpPr>
          <p:nvPr>
            <p:ph type="title"/>
          </p:nvPr>
        </p:nvSpPr>
        <p:spPr bwMode="white">
          <a:xfrm>
            <a:off x="521208" y="0"/>
            <a:ext cx="11320271" cy="1006111"/>
          </a:xfrm>
          <a:prstGeom prst="rect">
            <a:avLst/>
          </a:prstGeom>
        </p:spPr>
        <p:txBody>
          <a:bodyPr vert="horz" lIns="0" tIns="0" rIns="0" bIns="0" rtlCol="0" anchor="b">
            <a:normAutofit/>
          </a:bodyPr>
          <a:lstStyle/>
          <a:p>
            <a:r>
              <a:rPr lang="en-US" dirty="0"/>
              <a:t>Slide title, 28pt bold</a:t>
            </a:r>
            <a:endParaRPr lang="en-AU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30F616C-87D7-4D71-A540-D0E1DC2FB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1208" y="1384917"/>
            <a:ext cx="11320271" cy="4741563"/>
          </a:xfrm>
          <a:prstGeom prst="rect">
            <a:avLst/>
          </a:prstGeom>
          <a:noFill/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45CAD75A-537E-4B12-960F-4DC7FBD909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81159" y="6309360"/>
            <a:ext cx="2560320" cy="27432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AU" dirty="0"/>
              <a:t>©Jacobs 2021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D013D39C-859A-4492-96A6-21F28975B4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23240" y="6309360"/>
            <a:ext cx="781674" cy="27432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100" b="1">
                <a:solidFill>
                  <a:schemeClr val="tx1"/>
                </a:solidFill>
                <a:latin typeface="+mj-lt"/>
                <a:cs typeface="JacobsChronos" pitchFamily="34" charset="0"/>
              </a:defRPr>
            </a:lvl1pPr>
          </a:lstStyle>
          <a:p>
            <a:fld id="{9B3E39EC-4BE2-4DEA-81C0-4ABC0AAB4AC0}" type="slidenum">
              <a:rPr lang="en-AU" smtClean="0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78116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231EDC"/>
          </a:solidFill>
          <a:latin typeface="Jacobs Chronos" panose="010B0603030503030204" pitchFamily="34" charset="0"/>
          <a:ea typeface="+mj-ea"/>
          <a:cs typeface="Jacobs Chronos" panose="010B0603030503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rgbClr val="231EDC"/>
        </a:buClr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Jacobs Chronos" panose="010B0603030503030204" pitchFamily="34" charset="0"/>
          <a:ea typeface="+mn-ea"/>
          <a:cs typeface="Jacobs Chronos" panose="010B0603030503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900"/>
        </a:spcBef>
        <a:buClr>
          <a:srgbClr val="0A7DFF"/>
        </a:buClr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Jacobs Chronos" panose="010B0603030503030204" pitchFamily="34" charset="0"/>
          <a:ea typeface="+mn-ea"/>
          <a:cs typeface="Jacobs Chronos" panose="010B0603030503030204" pitchFamily="34" charset="0"/>
        </a:defRPr>
      </a:lvl2pPr>
      <a:lvl3pPr marL="1198563" indent="-284163" algn="l" defTabSz="914400" rtl="0" eaLnBrk="1" latinLnBrk="0" hangingPunct="1">
        <a:lnSpc>
          <a:spcPct val="90000"/>
        </a:lnSpc>
        <a:spcBef>
          <a:spcPts val="600"/>
        </a:spcBef>
        <a:buFont typeface="Calibri" panose="020F0502020204030204" pitchFamily="34" charset="0"/>
        <a:buChar char="—"/>
        <a:defRPr sz="1900" kern="1200">
          <a:solidFill>
            <a:schemeClr val="tx1"/>
          </a:solidFill>
          <a:latin typeface="Jacobs Chronos" panose="010B0603030503030204" pitchFamily="34" charset="0"/>
          <a:ea typeface="+mn-ea"/>
          <a:cs typeface="Jacobs Chronos" panose="010B0603030503030204" pitchFamily="34" charset="0"/>
        </a:defRPr>
      </a:lvl3pPr>
      <a:lvl4pPr marL="1080000" indent="-270000" algn="l" defTabSz="914400" rtl="0" eaLnBrk="1" latinLnBrk="0" hangingPunct="1">
        <a:lnSpc>
          <a:spcPct val="90000"/>
        </a:lnSpc>
        <a:spcBef>
          <a:spcPts val="500"/>
        </a:spcBef>
        <a:buFont typeface="Jacobs Chronos" panose="010B0603030503030204" pitchFamily="34" charset="0"/>
        <a:buChar char="−"/>
        <a:defRPr sz="1800" kern="1200">
          <a:solidFill>
            <a:schemeClr val="tx1"/>
          </a:solidFill>
          <a:latin typeface="Jacobs Chronos" panose="010B0603030503030204" pitchFamily="34" charset="0"/>
          <a:ea typeface="+mn-ea"/>
          <a:cs typeface="Jacobs Chronos" panose="010B0603030503030204" pitchFamily="34" charset="0"/>
        </a:defRPr>
      </a:lvl4pPr>
      <a:lvl5pPr marL="1350000" indent="-2700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Jacobs Chronos" panose="010B0603030503030204" pitchFamily="34" charset="0"/>
          <a:ea typeface="+mn-ea"/>
          <a:cs typeface="Jacobs Chronos" panose="010B0603030503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E3265A-3C42-4215-85B0-1954745329A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IEC 61400-11-2</a:t>
            </a:r>
            <a:br>
              <a:rPr lang="en-US" sz="4000" dirty="0"/>
            </a:br>
            <a:r>
              <a:rPr lang="en-US" sz="4000" dirty="0"/>
              <a:t>Receptor Sound Measurements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9F4FD4-7BD8-4433-B120-5EFCD54E7AB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400" dirty="0"/>
              <a:t>Mark Bastasch, P.E. (OR), INCE Bd. Cert.</a:t>
            </a:r>
            <a:br>
              <a:rPr lang="en-US" sz="2400" dirty="0"/>
            </a:br>
            <a:r>
              <a:rPr lang="en-US" sz="2400" dirty="0"/>
              <a:t>Principal Acoustical Engineer</a:t>
            </a:r>
          </a:p>
        </p:txBody>
      </p:sp>
      <p:pic>
        <p:nvPicPr>
          <p:cNvPr id="4" name="Picture 3" descr="A picture containing outdoor object, web&#10;&#10;Description automatically generated">
            <a:extLst>
              <a:ext uri="{FF2B5EF4-FFF2-40B4-BE49-F238E27FC236}">
                <a16:creationId xmlns:a16="http://schemas.microsoft.com/office/drawing/2014/main" id="{6C8AC421-E5D2-465E-921F-E9466A01F4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49" r="31974"/>
          <a:stretch/>
        </p:blipFill>
        <p:spPr>
          <a:xfrm>
            <a:off x="7659757" y="-1"/>
            <a:ext cx="4532243" cy="53200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381EB9-0B1B-42FC-84F4-AA58688A4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543" y="5269689"/>
            <a:ext cx="1997284" cy="1273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428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FF5E0-03A1-4A8C-A43E-1F0107FFC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of IEC 61400-11-2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FA6664-0C50-46D1-9D15-2EC2735744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Overall challenges – where and how many locations require field testing?</a:t>
            </a:r>
          </a:p>
          <a:p>
            <a:pPr lvl="1"/>
            <a:r>
              <a:rPr lang="en-US" dirty="0"/>
              <a:t>Proxy locations - locations where signal to noise ratio facilitates more robust assessment of turbine contribution.</a:t>
            </a:r>
          </a:p>
          <a:p>
            <a:pPr lvl="1"/>
            <a:r>
              <a:rPr lang="en-US" dirty="0"/>
              <a:t>Experience in the United States indicates that testing at representative or proxy locations has gained regulatory acceptance</a:t>
            </a:r>
          </a:p>
          <a:p>
            <a:r>
              <a:rPr lang="en-US" dirty="0"/>
              <a:t>IEC 61400-11-2 will include a sound power level and modeling approach.  </a:t>
            </a:r>
          </a:p>
          <a:p>
            <a:pPr lvl="2"/>
            <a:r>
              <a:rPr lang="en-US" dirty="0"/>
              <a:t>Either measure sound power level at key locations or rely on vendor specifications</a:t>
            </a:r>
          </a:p>
          <a:p>
            <a:pPr lvl="2"/>
            <a:r>
              <a:rPr lang="en-US" dirty="0"/>
              <a:t>Given it is often challenging to isolate turbine sound from ambient sounds, this option may provide quicker black and white answer</a:t>
            </a:r>
          </a:p>
          <a:p>
            <a:pPr lvl="2"/>
            <a:r>
              <a:rPr lang="en-US" dirty="0"/>
              <a:t>While other countries utilize a similar approach (Denmark, Germany, elsewhere), USA does not yet have robust history of relying on modeling for non-transportation sound sources. </a:t>
            </a:r>
          </a:p>
        </p:txBody>
      </p:sp>
    </p:spTree>
    <p:extLst>
      <p:ext uri="{BB962C8B-B14F-4D97-AF65-F5344CB8AC3E}">
        <p14:creationId xmlns:p14="http://schemas.microsoft.com/office/powerpoint/2010/main" val="3770428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751126-C444-4263-BF03-E4A4AA202F2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C4BB6932-A8DE-4D71-AEAC-A2F9BA345EA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5C99464-CB8A-4AF8-B7EC-19D6B1F510D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9631363" y="6308725"/>
            <a:ext cx="2560637" cy="274638"/>
          </a:xfrm>
          <a:prstGeom prst="rect">
            <a:avLst/>
          </a:prstGeom>
        </p:spPr>
        <p:txBody>
          <a:bodyPr/>
          <a:lstStyle/>
          <a:p>
            <a:r>
              <a:rPr lang="en-AU" dirty="0"/>
              <a:t>©Jacobs 2021</a:t>
            </a:r>
          </a:p>
        </p:txBody>
      </p:sp>
      <p:pic>
        <p:nvPicPr>
          <p:cNvPr id="5" name="Picture 4" descr="A picture containing outdoor object, web&#10;&#10;Description automatically generated">
            <a:extLst>
              <a:ext uri="{FF2B5EF4-FFF2-40B4-BE49-F238E27FC236}">
                <a16:creationId xmlns:a16="http://schemas.microsoft.com/office/drawing/2014/main" id="{12C8987A-0DC3-4121-A75E-24E5DBCE7C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49" r="31974"/>
          <a:stretch/>
        </p:blipFill>
        <p:spPr>
          <a:xfrm>
            <a:off x="7659757" y="-1"/>
            <a:ext cx="4532243" cy="532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1171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554D0-7E0F-4D76-B2B2-FECF40E2E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IEC 61400-11-2: Measurement of wind turbine noise</a:t>
            </a:r>
            <a:br>
              <a:rPr lang="en-US" dirty="0"/>
            </a:br>
            <a:r>
              <a:rPr lang="en-US" dirty="0"/>
              <a:t>characteristics in receptor 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E0701-EDDF-4BD7-9783-1A558B4400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IEC 61400-11 establishes uniform methods to determine apparent sound power levels, measured close to the turbine</a:t>
            </a:r>
          </a:p>
          <a:p>
            <a:r>
              <a:rPr lang="en-US" dirty="0"/>
              <a:t>IEC 61400-11-2 is intended to address the measurements of sound pressure levels and noise characteristics at further distances, typical of residences or other compliance points</a:t>
            </a:r>
          </a:p>
          <a:p>
            <a:pPr lvl="1"/>
            <a:r>
              <a:rPr lang="en-US" dirty="0"/>
              <a:t>Measurements at further distances, where the sound attributable to the turbine is less, may be complicated by background levels (poor signal to noise ratio)</a:t>
            </a:r>
          </a:p>
          <a:p>
            <a:r>
              <a:rPr lang="en-US" dirty="0"/>
              <a:t>Intent is to be a Technical Specification rather than an International Standard</a:t>
            </a:r>
          </a:p>
          <a:p>
            <a:pPr lvl="1"/>
            <a:r>
              <a:rPr lang="en-US" dirty="0"/>
              <a:t>Releasing as an International Standard considered premature</a:t>
            </a:r>
          </a:p>
        </p:txBody>
      </p:sp>
    </p:spTree>
    <p:extLst>
      <p:ext uri="{BB962C8B-B14F-4D97-AF65-F5344CB8AC3E}">
        <p14:creationId xmlns:p14="http://schemas.microsoft.com/office/powerpoint/2010/main" val="4264343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554D0-7E0F-4D76-B2B2-FECF40E2E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IEC 61400-11-2: Measurement of wind turbine noise </a:t>
            </a:r>
            <a:br>
              <a:rPr lang="en-US" dirty="0"/>
            </a:br>
            <a:r>
              <a:rPr lang="en-US" dirty="0"/>
              <a:t>characteristics in receptor position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0E0701-EDDF-4BD7-9783-1A558B4400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Regulatory requirements at receptors not uniform throughout the world </a:t>
            </a:r>
          </a:p>
          <a:p>
            <a:pPr lvl="1"/>
            <a:r>
              <a:rPr lang="en-US" dirty="0"/>
              <a:t>Denmark (Scandinavia) evaluates sound outdoors and indoors via modeling</a:t>
            </a:r>
          </a:p>
          <a:p>
            <a:pPr lvl="1"/>
            <a:r>
              <a:rPr lang="en-US" dirty="0"/>
              <a:t>UK focuses evaluation of trends in sound levels (and amplitude modulation)</a:t>
            </a:r>
          </a:p>
          <a:p>
            <a:pPr lvl="1"/>
            <a:r>
              <a:rPr lang="en-US" dirty="0"/>
              <a:t>Tonality assessed a variety of ways</a:t>
            </a:r>
          </a:p>
          <a:p>
            <a:r>
              <a:rPr lang="en-US" dirty="0"/>
              <a:t>IEC 61400-11-2 is intended to provide guidance/best practices to address a variety of regulatory requirements</a:t>
            </a:r>
          </a:p>
          <a:p>
            <a:pPr lvl="1"/>
            <a:r>
              <a:rPr lang="en-US" dirty="0"/>
              <a:t>Describe available and reliable methods</a:t>
            </a:r>
          </a:p>
          <a:p>
            <a:pPr lvl="1"/>
            <a:r>
              <a:rPr lang="en-US" dirty="0"/>
              <a:t>Develop “toolbox” from which an expert can pick the best approach for the required assessment</a:t>
            </a:r>
          </a:p>
          <a:p>
            <a:pPr lvl="1"/>
            <a:r>
              <a:rPr lang="en-US" dirty="0"/>
              <a:t>Assist those countries that don’t have strong regulatory history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304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72F3C-FE98-4067-B198-F4F403BF1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Test Planning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4DCDD-B937-4911-8A32-A7225BC0C8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a-DK" dirty="0"/>
              <a:t>The purpose is to give guidance for the measurements to secure robust valid results.</a:t>
            </a:r>
          </a:p>
          <a:p>
            <a:r>
              <a:rPr lang="da-DK" dirty="0"/>
              <a:t>Setting up a test plan is the key to this as it should address the measurement conditions and the environment in detail before the measurements are initiated:</a:t>
            </a:r>
          </a:p>
          <a:p>
            <a:pPr lvl="1"/>
            <a:r>
              <a:rPr lang="da-DK" dirty="0"/>
              <a:t>Purpose of the measurements: Sound presure level,  AM,  Tonality, Low Frequency noise</a:t>
            </a:r>
          </a:p>
          <a:p>
            <a:pPr lvl="1"/>
            <a:r>
              <a:rPr lang="da-DK" dirty="0"/>
              <a:t>Quality of the site:  Ambient noise, Representative conditions, ….</a:t>
            </a:r>
          </a:p>
          <a:p>
            <a:pPr lvl="1"/>
            <a:r>
              <a:rPr lang="da-DK" dirty="0"/>
              <a:t>Receptor locations and microphone setup.</a:t>
            </a:r>
          </a:p>
          <a:p>
            <a:pPr lvl="1"/>
            <a:r>
              <a:rPr lang="da-DK" dirty="0"/>
              <a:t>Instrumentation requirements: Overall levels, 1/3-octave band, FFT, …</a:t>
            </a:r>
          </a:p>
          <a:p>
            <a:pPr lvl="1"/>
            <a:r>
              <a:rPr lang="da-DK" dirty="0"/>
              <a:t>Wind speed determination methods</a:t>
            </a:r>
          </a:p>
          <a:p>
            <a:pPr lvl="1"/>
            <a:r>
              <a:rPr lang="da-DK" dirty="0"/>
              <a:t>Other atmospheric conditions that impact noise generation and propagation</a:t>
            </a:r>
          </a:p>
          <a:p>
            <a:pPr lvl="1"/>
            <a:endParaRPr lang="da-DK" dirty="0"/>
          </a:p>
          <a:p>
            <a:pPr lvl="1"/>
            <a:endParaRPr lang="da-DK" dirty="0"/>
          </a:p>
          <a:p>
            <a:pPr lvl="1"/>
            <a:endParaRPr lang="da-DK" dirty="0"/>
          </a:p>
          <a:p>
            <a:pPr lvl="1"/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833342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685D27-FB1A-44CF-842E-6454E892C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Structure of the Document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743E5-6664-4021-A6B2-1DD517DB9D5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a-DK" dirty="0"/>
              <a:t>Main chapters are:</a:t>
            </a:r>
          </a:p>
          <a:p>
            <a:pPr lvl="1"/>
            <a:r>
              <a:rPr lang="da-DK" dirty="0"/>
              <a:t>Instrumentation. Requirements for different types of instruments including periodic calibration</a:t>
            </a:r>
          </a:p>
          <a:p>
            <a:pPr lvl="1"/>
            <a:r>
              <a:rPr lang="da-DK" dirty="0"/>
              <a:t>Test Planning</a:t>
            </a:r>
          </a:p>
          <a:p>
            <a:pPr lvl="1"/>
            <a:r>
              <a:rPr lang="da-DK" dirty="0"/>
              <a:t>Sound Pressure Level determination. Several methods.</a:t>
            </a:r>
          </a:p>
          <a:p>
            <a:pPr lvl="1"/>
            <a:r>
              <a:rPr lang="da-DK" dirty="0"/>
              <a:t>Tonality.  Will be based on ISOPAS 20065, which is an FFT based method.</a:t>
            </a:r>
          </a:p>
          <a:p>
            <a:pPr lvl="1"/>
            <a:r>
              <a:rPr lang="da-DK" dirty="0"/>
              <a:t>Amplitude Modulation Will be based on UK methods</a:t>
            </a:r>
          </a:p>
          <a:p>
            <a:pPr lvl="1"/>
            <a:r>
              <a:rPr lang="da-DK" dirty="0"/>
              <a:t>Impulsivity. Will be based on a Nordtest standard which will also be an ISO method</a:t>
            </a:r>
          </a:p>
          <a:p>
            <a:pPr lvl="1"/>
            <a:r>
              <a:rPr lang="da-DK" dirty="0"/>
              <a:t>Reporting</a:t>
            </a:r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640011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25336-A922-40D2-B36D-1BB98616C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Structure of the Document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0336F-7C6F-4EA6-B805-02BE3E5FCCB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da-DK" dirty="0"/>
              <a:t>Annexes (informative) on</a:t>
            </a:r>
          </a:p>
          <a:p>
            <a:pPr lvl="1"/>
            <a:r>
              <a:rPr lang="da-DK" dirty="0"/>
              <a:t>Rating Level (i.e., penalties)</a:t>
            </a:r>
          </a:p>
          <a:p>
            <a:pPr lvl="1"/>
            <a:r>
              <a:rPr lang="da-DK" dirty="0"/>
              <a:t>Infrasound</a:t>
            </a:r>
          </a:p>
          <a:p>
            <a:pPr lvl="1"/>
            <a:r>
              <a:rPr lang="da-DK" dirty="0"/>
              <a:t>Low Frequency Noise evaluation</a:t>
            </a:r>
          </a:p>
          <a:p>
            <a:pPr lvl="1"/>
            <a:r>
              <a:rPr lang="da-DK" dirty="0"/>
              <a:t>Examples for guidance</a:t>
            </a:r>
          </a:p>
          <a:p>
            <a:pPr lvl="1"/>
            <a:r>
              <a:rPr lang="en-GB" dirty="0"/>
              <a:t>Tonality</a:t>
            </a:r>
          </a:p>
          <a:p>
            <a:pPr lvl="1"/>
            <a:r>
              <a:rPr lang="en-GB" dirty="0"/>
              <a:t>Data Exclusion Tools</a:t>
            </a:r>
          </a:p>
          <a:p>
            <a:pPr lvl="1"/>
            <a:r>
              <a:rPr lang="en-GB" dirty="0"/>
              <a:t>AM Adaptions</a:t>
            </a:r>
          </a:p>
          <a:p>
            <a:pPr lvl="1"/>
            <a:r>
              <a:rPr lang="en-GB" dirty="0"/>
              <a:t>Secondary wind screens / Facade mounted microphone / Proxy location</a:t>
            </a:r>
          </a:p>
          <a:p>
            <a:pPr lvl="1"/>
            <a:r>
              <a:rPr lang="en-GB" dirty="0"/>
              <a:t>Sound Emergence (i.e., increase over existing)</a:t>
            </a:r>
          </a:p>
          <a:p>
            <a:pPr lvl="1"/>
            <a:r>
              <a:rPr lang="en-GB" dirty="0"/>
              <a:t>Meteorological Effects</a:t>
            </a:r>
            <a:endParaRPr lang="da-DK" dirty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573459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FF5E0-03A1-4A8C-A43E-1F0107FFC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IEC 61400-11-2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FA6664-0C50-46D1-9D15-2EC2735744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Mr. Bo Søndergaard of Sweco Danmark A / S, leader of the MT11 maintenance team, is leading this effort. </a:t>
            </a:r>
          </a:p>
          <a:p>
            <a:pPr lvl="1"/>
            <a:r>
              <a:rPr lang="en-US" dirty="0"/>
              <a:t>Ms Sylvia Broneske of RWE UK is serving as secretary </a:t>
            </a:r>
          </a:p>
          <a:p>
            <a:pPr lvl="1"/>
            <a:r>
              <a:rPr lang="en-US" dirty="0"/>
              <a:t>United States membership includes Arlinda Huskey/NREL and Mark Bastasch/Jacobs joined in December 2019.</a:t>
            </a:r>
          </a:p>
          <a:p>
            <a:pPr lvl="1"/>
            <a:r>
              <a:rPr lang="en-US" dirty="0"/>
              <a:t>Membership has strong European focus</a:t>
            </a:r>
          </a:p>
          <a:p>
            <a:pPr lvl="1"/>
            <a:r>
              <a:rPr lang="en-US" dirty="0"/>
              <a:t>Canada is an active participant</a:t>
            </a:r>
          </a:p>
          <a:p>
            <a:pPr lvl="1"/>
            <a:r>
              <a:rPr lang="en-US" dirty="0"/>
              <a:t>Participants from India, China, Japan</a:t>
            </a:r>
          </a:p>
          <a:p>
            <a:r>
              <a:rPr lang="en-US" dirty="0"/>
              <a:t>In-person  meeting in fall 2019 and hybrid meeting early March 2020</a:t>
            </a:r>
          </a:p>
          <a:p>
            <a:r>
              <a:rPr lang="en-US" dirty="0"/>
              <a:t>Biweekly weekly online meetings April-December 2020, weekly January to (April?) 2021</a:t>
            </a:r>
          </a:p>
        </p:txBody>
      </p:sp>
    </p:spTree>
    <p:extLst>
      <p:ext uri="{BB962C8B-B14F-4D97-AF65-F5344CB8AC3E}">
        <p14:creationId xmlns:p14="http://schemas.microsoft.com/office/powerpoint/2010/main" val="791162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FF5E0-03A1-4A8C-A43E-1F0107FFC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IEC 61400-11-2 and USA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FA6664-0C50-46D1-9D15-2EC2735744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Measurement approaches in the USA differs somewhat from EU</a:t>
            </a:r>
          </a:p>
          <a:p>
            <a:pPr lvl="1"/>
            <a:r>
              <a:rPr lang="en-US" dirty="0"/>
              <a:t>Measurement of centerline trends used in the UK, whereas USA assessments tend to focus on addressing a “not to exceed” requirement</a:t>
            </a:r>
          </a:p>
          <a:p>
            <a:pPr lvl="1"/>
            <a:r>
              <a:rPr lang="en-US" dirty="0"/>
              <a:t>Some USA permits require short-term (30 to 60 minute) on/off testing to evaluate turbine contribution and demonstrate compliance with “not to exceed” requirement</a:t>
            </a:r>
          </a:p>
          <a:p>
            <a:pPr lvl="1"/>
            <a:r>
              <a:rPr lang="en-US" dirty="0"/>
              <a:t>Tonality assessments in USA, typically utilize one-third octave band methods rather than narrow band methods used in the EU and in IEC 61400-11</a:t>
            </a:r>
          </a:p>
          <a:p>
            <a:pPr lvl="1"/>
            <a:r>
              <a:rPr lang="en-US" dirty="0"/>
              <a:t>Currently unaware of any project in the United States that had to address Amplitude Modulation (low frequency, infrasound historically concerns raised in United States)</a:t>
            </a:r>
          </a:p>
        </p:txBody>
      </p:sp>
    </p:spTree>
    <p:extLst>
      <p:ext uri="{BB962C8B-B14F-4D97-AF65-F5344CB8AC3E}">
        <p14:creationId xmlns:p14="http://schemas.microsoft.com/office/powerpoint/2010/main" val="1633386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FF5E0-03A1-4A8C-A43E-1F0107FFC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of IEC 61400-11-2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FA6664-0C50-46D1-9D15-2EC2735744F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Will implementation guidance be needed for United States jurisdictions?</a:t>
            </a:r>
          </a:p>
          <a:p>
            <a:pPr lvl="1"/>
            <a:r>
              <a:rPr lang="en-US" dirty="0"/>
              <a:t>One intent of IEC 61400-11-2 was to inform those countries just developing wind and wind turbine sound measurement methods</a:t>
            </a:r>
          </a:p>
          <a:p>
            <a:pPr lvl="1"/>
            <a:r>
              <a:rPr lang="en-US" dirty="0"/>
              <a:t>When IEC 61400-11-2 is referenced in permit approvals, will all potential characteristics need to be tested using all methods?  </a:t>
            </a:r>
          </a:p>
          <a:p>
            <a:pPr lvl="1"/>
            <a:r>
              <a:rPr lang="en-US" dirty="0"/>
              <a:t>How best to ensure testing is focused on legitimate concerns?</a:t>
            </a:r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185367"/>
      </p:ext>
    </p:extLst>
  </p:cSld>
  <p:clrMapOvr>
    <a:masterClrMapping/>
  </p:clrMapOvr>
</p:sld>
</file>

<file path=ppt/theme/theme1.xml><?xml version="1.0" encoding="utf-8"?>
<a:theme xmlns:a="http://schemas.openxmlformats.org/drawingml/2006/main" name="Jacobs PowerPoint">
  <a:themeElements>
    <a:clrScheme name="Jacobs Primary">
      <a:dk1>
        <a:srgbClr val="000000"/>
      </a:dk1>
      <a:lt1>
        <a:srgbClr val="FFFFFF"/>
      </a:lt1>
      <a:dk2>
        <a:srgbClr val="333333"/>
      </a:dk2>
      <a:lt2>
        <a:srgbClr val="E5E5E5"/>
      </a:lt2>
      <a:accent1>
        <a:srgbClr val="2314DC"/>
      </a:accent1>
      <a:accent2>
        <a:srgbClr val="6F006E"/>
      </a:accent2>
      <a:accent3>
        <a:srgbClr val="D72850"/>
      </a:accent3>
      <a:accent4>
        <a:srgbClr val="FFA014"/>
      </a:accent4>
      <a:accent5>
        <a:srgbClr val="007D55"/>
      </a:accent5>
      <a:accent6>
        <a:srgbClr val="C8C8C8"/>
      </a:accent6>
      <a:hlink>
        <a:srgbClr val="2314DC"/>
      </a:hlink>
      <a:folHlink>
        <a:srgbClr val="FF8714"/>
      </a:folHlink>
    </a:clrScheme>
    <a:fontScheme name="Custom 1">
      <a:majorFont>
        <a:latin typeface="Jacobs Chronos"/>
        <a:ea typeface=""/>
        <a:cs typeface=""/>
      </a:majorFont>
      <a:minorFont>
        <a:latin typeface="Jacobs Chron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Map">
  <a:themeElements>
    <a:clrScheme name="Jacobs Primary">
      <a:dk1>
        <a:srgbClr val="000000"/>
      </a:dk1>
      <a:lt1>
        <a:srgbClr val="FFFFFF"/>
      </a:lt1>
      <a:dk2>
        <a:srgbClr val="333333"/>
      </a:dk2>
      <a:lt2>
        <a:srgbClr val="E5E5E5"/>
      </a:lt2>
      <a:accent1>
        <a:srgbClr val="2314DC"/>
      </a:accent1>
      <a:accent2>
        <a:srgbClr val="6F006E"/>
      </a:accent2>
      <a:accent3>
        <a:srgbClr val="D72850"/>
      </a:accent3>
      <a:accent4>
        <a:srgbClr val="FFA014"/>
      </a:accent4>
      <a:accent5>
        <a:srgbClr val="007D55"/>
      </a:accent5>
      <a:accent6>
        <a:srgbClr val="C8C8C8"/>
      </a:accent6>
      <a:hlink>
        <a:srgbClr val="2314DC"/>
      </a:hlink>
      <a:folHlink>
        <a:srgbClr val="FF8714"/>
      </a:folHlink>
    </a:clrScheme>
    <a:fontScheme name="Custom 1">
      <a:majorFont>
        <a:latin typeface="Jacobs Chronos"/>
        <a:ea typeface=""/>
        <a:cs typeface=""/>
      </a:majorFont>
      <a:minorFont>
        <a:latin typeface="Jacobs Chron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cobs_PowerPoint_V7_01.pptx" id="{F7656221-DB9D-4148-BC7A-FE875EAFFF41}" vid="{67059610-2EB1-425C-B00F-F81535AC0968}"/>
    </a:ext>
  </a:extLst>
</a:theme>
</file>

<file path=ppt/theme/theme3.xml><?xml version="1.0" encoding="utf-8"?>
<a:theme xmlns:a="http://schemas.openxmlformats.org/drawingml/2006/main" name="Dividers Slides">
  <a:themeElements>
    <a:clrScheme name="Jacobs Primary">
      <a:dk1>
        <a:srgbClr val="000000"/>
      </a:dk1>
      <a:lt1>
        <a:srgbClr val="FFFFFF"/>
      </a:lt1>
      <a:dk2>
        <a:srgbClr val="333333"/>
      </a:dk2>
      <a:lt2>
        <a:srgbClr val="E5E5E5"/>
      </a:lt2>
      <a:accent1>
        <a:srgbClr val="2314DC"/>
      </a:accent1>
      <a:accent2>
        <a:srgbClr val="6F006E"/>
      </a:accent2>
      <a:accent3>
        <a:srgbClr val="D72850"/>
      </a:accent3>
      <a:accent4>
        <a:srgbClr val="FFA014"/>
      </a:accent4>
      <a:accent5>
        <a:srgbClr val="007D55"/>
      </a:accent5>
      <a:accent6>
        <a:srgbClr val="C8C8C8"/>
      </a:accent6>
      <a:hlink>
        <a:srgbClr val="2314DC"/>
      </a:hlink>
      <a:folHlink>
        <a:srgbClr val="FF8714"/>
      </a:folHlink>
    </a:clrScheme>
    <a:fontScheme name="Custom 1">
      <a:majorFont>
        <a:latin typeface="Jacobs Chronos"/>
        <a:ea typeface=""/>
        <a:cs typeface=""/>
      </a:majorFont>
      <a:minorFont>
        <a:latin typeface="Jacobs Chron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cobs_PowerPoint_V7_01.pptx" id="{F7656221-DB9D-4148-BC7A-FE875EAFFF41}" vid="{7400D640-EF4A-46E9-BB93-688E265BD11D}"/>
    </a:ext>
  </a:extLst>
</a:theme>
</file>

<file path=ppt/theme/theme4.xml><?xml version="1.0" encoding="utf-8"?>
<a:theme xmlns:a="http://schemas.openxmlformats.org/drawingml/2006/main" name="Custom Design">
  <a:themeElements>
    <a:clrScheme name="Jacobs Primary">
      <a:dk1>
        <a:srgbClr val="000000"/>
      </a:dk1>
      <a:lt1>
        <a:srgbClr val="FFFFFF"/>
      </a:lt1>
      <a:dk2>
        <a:srgbClr val="333333"/>
      </a:dk2>
      <a:lt2>
        <a:srgbClr val="E5E5E5"/>
      </a:lt2>
      <a:accent1>
        <a:srgbClr val="2314DC"/>
      </a:accent1>
      <a:accent2>
        <a:srgbClr val="6F006E"/>
      </a:accent2>
      <a:accent3>
        <a:srgbClr val="D72850"/>
      </a:accent3>
      <a:accent4>
        <a:srgbClr val="FFA014"/>
      </a:accent4>
      <a:accent5>
        <a:srgbClr val="007D55"/>
      </a:accent5>
      <a:accent6>
        <a:srgbClr val="C8C8C8"/>
      </a:accent6>
      <a:hlink>
        <a:srgbClr val="2314DC"/>
      </a:hlink>
      <a:folHlink>
        <a:srgbClr val="FF8714"/>
      </a:folHlink>
    </a:clrScheme>
    <a:fontScheme name="Custom 1">
      <a:majorFont>
        <a:latin typeface="Jacobs Chronos"/>
        <a:ea typeface=""/>
        <a:cs typeface=""/>
      </a:majorFont>
      <a:minorFont>
        <a:latin typeface="Jacobs Chron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solidFill>
          <a:srgbClr val="5AE6FF">
            <a:alpha val="20000"/>
          </a:srgbClr>
        </a:solidFill>
      </a:spPr>
      <a:bodyPr wrap="square" lIns="182880" tIns="91440" rIns="137160" rtlCol="0">
        <a:spAutoFit/>
      </a:bodyPr>
      <a:lstStyle>
        <a:defPPr algn="l">
          <a:lnSpc>
            <a:spcPts val="3000"/>
          </a:lnSpc>
          <a:defRPr sz="2000" i="1" dirty="0" err="1"/>
        </a:defPPr>
      </a:lstStyle>
    </a:txDef>
  </a:objectDefaults>
  <a:extraClrSchemeLst/>
  <a:extLst>
    <a:ext uri="{05A4C25C-085E-4340-85A3-A5531E510DB2}">
      <thm15:themeFamily xmlns:thm15="http://schemas.microsoft.com/office/thememl/2012/main" name="Jacobs_PowerPoint_V7_01.pptx" id="{F7656221-DB9D-4148-BC7A-FE875EAFFF41}" vid="{44989FB5-C365-492E-8918-FA1B52802865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184</TotalTime>
  <Words>867</Words>
  <Application>Microsoft Office PowerPoint</Application>
  <PresentationFormat>Widescreen</PresentationFormat>
  <Paragraphs>79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Jacobs Chronos</vt:lpstr>
      <vt:lpstr>Wingdings</vt:lpstr>
      <vt:lpstr>Jacobs PowerPoint</vt:lpstr>
      <vt:lpstr>3_Map</vt:lpstr>
      <vt:lpstr>Dividers Slides</vt:lpstr>
      <vt:lpstr>Custom Design</vt:lpstr>
      <vt:lpstr>IEC 61400-11-2 Receptor Sound Measurements</vt:lpstr>
      <vt:lpstr>IEC 61400-11-2: Measurement of wind turbine noise characteristics in receptor position</vt:lpstr>
      <vt:lpstr>IEC 61400-11-2: Measurement of wind turbine noise  characteristics in receptor position</vt:lpstr>
      <vt:lpstr>Test Planning</vt:lpstr>
      <vt:lpstr>Structure of the Document</vt:lpstr>
      <vt:lpstr>Structure of the Document</vt:lpstr>
      <vt:lpstr>IEC 61400-11-2 Team</vt:lpstr>
      <vt:lpstr>IEC 61400-11-2 and USA</vt:lpstr>
      <vt:lpstr>Implementation of IEC 61400-11-2</vt:lpstr>
      <vt:lpstr>Implementation of IEC 61400-11-2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Bastasch, Mark/PDX</dc:creator>
  <cp:lastModifiedBy>Bastasch, Mark/PDX</cp:lastModifiedBy>
  <cp:revision>19</cp:revision>
  <dcterms:created xsi:type="dcterms:W3CDTF">2021-02-26T00:56:17Z</dcterms:created>
  <dcterms:modified xsi:type="dcterms:W3CDTF">2021-03-02T02:33:46Z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3f08ec5-d6d9-4227-8387-ccbfcb3632c4_Enabled">
    <vt:lpwstr>true</vt:lpwstr>
  </property>
  <property fmtid="{D5CDD505-2E9C-101B-9397-08002B2CF9AE}" pid="3" name="MSIP_Label_43f08ec5-d6d9-4227-8387-ccbfcb3632c4_SetDate">
    <vt:lpwstr>2021-02-26T08:15:35Z</vt:lpwstr>
  </property>
  <property fmtid="{D5CDD505-2E9C-101B-9397-08002B2CF9AE}" pid="4" name="MSIP_Label_43f08ec5-d6d9-4227-8387-ccbfcb3632c4_Method">
    <vt:lpwstr>Standard</vt:lpwstr>
  </property>
  <property fmtid="{D5CDD505-2E9C-101B-9397-08002B2CF9AE}" pid="5" name="MSIP_Label_43f08ec5-d6d9-4227-8387-ccbfcb3632c4_Name">
    <vt:lpwstr>Sweco Restricted</vt:lpwstr>
  </property>
  <property fmtid="{D5CDD505-2E9C-101B-9397-08002B2CF9AE}" pid="6" name="MSIP_Label_43f08ec5-d6d9-4227-8387-ccbfcb3632c4_SiteId">
    <vt:lpwstr>b7872ef0-9a00-4c18-8a4a-c7d25c778a9e</vt:lpwstr>
  </property>
  <property fmtid="{D5CDD505-2E9C-101B-9397-08002B2CF9AE}" pid="7" name="MSIP_Label_43f08ec5-d6d9-4227-8387-ccbfcb3632c4_ActionId">
    <vt:lpwstr>69101114-af58-4194-97ec-00002777de63</vt:lpwstr>
  </property>
  <property fmtid="{D5CDD505-2E9C-101B-9397-08002B2CF9AE}" pid="8" name="MSIP_Label_43f08ec5-d6d9-4227-8387-ccbfcb3632c4_ContentBits">
    <vt:lpwstr>0</vt:lpwstr>
  </property>
</Properties>
</file>