
<file path=[Content_Types].xml><?xml version="1.0" encoding="utf-8"?>
<Types xmlns="http://schemas.openxmlformats.org/package/2006/content-types">
  <Default Extension="jpeg" ContentType="image/jpe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61" r:id="rId6"/>
    <p:sldId id="260" r:id="rId7"/>
    <p:sldId id="259"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9" d="100"/>
          <a:sy n="109" d="100"/>
        </p:scale>
        <p:origin x="67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0FE7B-179F-463A-A145-32094505797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A456A83-91F9-4878-99C1-16ED1B5A67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19C70CF-9612-4CF6-A49F-28EA8D896C85}"/>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5" name="Footer Placeholder 4">
            <a:extLst>
              <a:ext uri="{FF2B5EF4-FFF2-40B4-BE49-F238E27FC236}">
                <a16:creationId xmlns:a16="http://schemas.microsoft.com/office/drawing/2014/main" id="{C1813E20-838D-450B-BFBE-52836EDA31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E60771A-92C6-40C1-A086-5BDE4851BFF1}"/>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1270979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66184-FA84-48C7-8446-4CC4DA88197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9FEC46-15BC-4832-BF84-CDBCE90DEA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3234B4-C79E-49BE-86CC-130905AFF0DA}"/>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5" name="Footer Placeholder 4">
            <a:extLst>
              <a:ext uri="{FF2B5EF4-FFF2-40B4-BE49-F238E27FC236}">
                <a16:creationId xmlns:a16="http://schemas.microsoft.com/office/drawing/2014/main" id="{C47AF5FC-E036-4E29-A048-B7B043493C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8CE40C-F899-4741-9B06-50DB7425E58F}"/>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18211129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10DFB4-0F19-4B0B-8540-74E3BB9FA34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4568EB-12FC-4100-8C53-D533396581D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2E8D496-3D0A-4FC4-A868-9658FCE58016}"/>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5" name="Footer Placeholder 4">
            <a:extLst>
              <a:ext uri="{FF2B5EF4-FFF2-40B4-BE49-F238E27FC236}">
                <a16:creationId xmlns:a16="http://schemas.microsoft.com/office/drawing/2014/main" id="{F53F5506-4168-4306-96D1-F622599150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BDA430-5722-49D9-8C57-7453015D1936}"/>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89958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C720E-F465-4B5C-80F8-B1275DB86A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2F2DB4-DDED-40A6-AC9B-E207E19540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C97D08-05C9-4CC6-A16A-0C823C4DDCA9}"/>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5" name="Footer Placeholder 4">
            <a:extLst>
              <a:ext uri="{FF2B5EF4-FFF2-40B4-BE49-F238E27FC236}">
                <a16:creationId xmlns:a16="http://schemas.microsoft.com/office/drawing/2014/main" id="{6F963510-DF79-4E8C-A6B5-062EEE6A34E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33DEE83-DD8D-429B-AFD2-DEB614380760}"/>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632089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A7C702-973E-490E-8F93-98B9667C2D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9790254-C575-4475-A6DC-52CA7E1C4FB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E125B0-BED3-45E3-B1BF-A24AB43D86CD}"/>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5" name="Footer Placeholder 4">
            <a:extLst>
              <a:ext uri="{FF2B5EF4-FFF2-40B4-BE49-F238E27FC236}">
                <a16:creationId xmlns:a16="http://schemas.microsoft.com/office/drawing/2014/main" id="{BE2D54F0-0CD7-4C7B-8F3A-024C4D6EF7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87C9EF-C40B-455C-A68B-DCD23F2F7FBD}"/>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17302157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FB834-7234-40EE-A391-C6E0542958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858872-C571-450B-B10A-29724D3E33E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2CCDF53-E19C-4AB7-A9C4-1CEC9C82816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EFD0AF-59B8-4D78-89DB-532072C6229E}"/>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6" name="Footer Placeholder 5">
            <a:extLst>
              <a:ext uri="{FF2B5EF4-FFF2-40B4-BE49-F238E27FC236}">
                <a16:creationId xmlns:a16="http://schemas.microsoft.com/office/drawing/2014/main" id="{96731176-E554-45C0-B6B4-53A86E226C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DF583A-A083-44E5-8B73-8B6242B16331}"/>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435809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A1B58-102A-46EC-9F80-1B7C4B8F7BF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B2D6265-D3EC-409A-A072-DA052ED3AD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5B734F7-C399-421F-8BD6-3198F6CD4FD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B81EB1B-204B-4576-956B-49916B3C2C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B913F0-0C8B-4369-8D90-BEB2EE3CE92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3A604CB-E83F-437A-AA65-F4563B9E34FB}"/>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8" name="Footer Placeholder 7">
            <a:extLst>
              <a:ext uri="{FF2B5EF4-FFF2-40B4-BE49-F238E27FC236}">
                <a16:creationId xmlns:a16="http://schemas.microsoft.com/office/drawing/2014/main" id="{77FE3179-8014-4C34-B166-B45BF1B07F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2F7562D-D69D-4FE1-9F7D-A7BC3D1887C9}"/>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2515741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7542A7-2817-4768-878B-0469EBE4626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5D4FAB-0EF7-43AE-BC08-EF1600EB4B38}"/>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4" name="Footer Placeholder 3">
            <a:extLst>
              <a:ext uri="{FF2B5EF4-FFF2-40B4-BE49-F238E27FC236}">
                <a16:creationId xmlns:a16="http://schemas.microsoft.com/office/drawing/2014/main" id="{C25727E0-B92E-4C05-9FA3-C37198B04EE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4C50D5-B4EB-4193-871C-B61C96CA2180}"/>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2716532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5D0C04-AADF-476A-AA88-DE2376DDE488}"/>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3" name="Footer Placeholder 2">
            <a:extLst>
              <a:ext uri="{FF2B5EF4-FFF2-40B4-BE49-F238E27FC236}">
                <a16:creationId xmlns:a16="http://schemas.microsoft.com/office/drawing/2014/main" id="{DC2D27C3-9068-482E-895C-0C237B94C0F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673FDF-9B09-4EF5-AE7D-C169BB1AD477}"/>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6309577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7898-6525-4E3F-8C61-8F29A0214D1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FD18E88-8734-4E95-859F-87C547A58F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BF5B98-9D4D-4B8F-9FCE-BF4BCD6660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AB8FFC-77DE-4AB8-9BB0-4FB7EAB0CC76}"/>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6" name="Footer Placeholder 5">
            <a:extLst>
              <a:ext uri="{FF2B5EF4-FFF2-40B4-BE49-F238E27FC236}">
                <a16:creationId xmlns:a16="http://schemas.microsoft.com/office/drawing/2014/main" id="{321EBF8B-6355-4D02-A750-EFB439D634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256B68-69D3-400B-B116-DB0B07A08CF7}"/>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3509634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B5086-E4E1-4652-95E4-DD82D66555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DEC6C3-9CD0-4DF0-BBB1-38E4E3B4B4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792E2EA-6BDD-41D2-829B-88F66E0EF2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24BE2A-4B5A-4748-8330-829308D56B1A}"/>
              </a:ext>
            </a:extLst>
          </p:cNvPr>
          <p:cNvSpPr>
            <a:spLocks noGrp="1"/>
          </p:cNvSpPr>
          <p:nvPr>
            <p:ph type="dt" sz="half" idx="10"/>
          </p:nvPr>
        </p:nvSpPr>
        <p:spPr/>
        <p:txBody>
          <a:bodyPr/>
          <a:lstStyle/>
          <a:p>
            <a:fld id="{6ED4C84F-2129-410F-83D3-8D602B5E646C}" type="datetimeFigureOut">
              <a:rPr lang="en-US" smtClean="0"/>
              <a:t>3/1/2021</a:t>
            </a:fld>
            <a:endParaRPr lang="en-US"/>
          </a:p>
        </p:txBody>
      </p:sp>
      <p:sp>
        <p:nvSpPr>
          <p:cNvPr id="6" name="Footer Placeholder 5">
            <a:extLst>
              <a:ext uri="{FF2B5EF4-FFF2-40B4-BE49-F238E27FC236}">
                <a16:creationId xmlns:a16="http://schemas.microsoft.com/office/drawing/2014/main" id="{8837B347-66C9-435E-9009-50B30C397F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117FE8-C056-4B38-94F3-B032AE019240}"/>
              </a:ext>
            </a:extLst>
          </p:cNvPr>
          <p:cNvSpPr>
            <a:spLocks noGrp="1"/>
          </p:cNvSpPr>
          <p:nvPr>
            <p:ph type="sldNum" sz="quarter" idx="12"/>
          </p:nvPr>
        </p:nvSpPr>
        <p:spPr/>
        <p:txBody>
          <a:bodyPr/>
          <a:lstStyle/>
          <a:p>
            <a:fld id="{FC00226F-18EE-4B42-857F-1313822315CD}" type="slidenum">
              <a:rPr lang="en-US" smtClean="0"/>
              <a:t>‹#›</a:t>
            </a:fld>
            <a:endParaRPr lang="en-US"/>
          </a:p>
        </p:txBody>
      </p:sp>
    </p:spTree>
    <p:extLst>
      <p:ext uri="{BB962C8B-B14F-4D97-AF65-F5344CB8AC3E}">
        <p14:creationId xmlns:p14="http://schemas.microsoft.com/office/powerpoint/2010/main" val="4193600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F46C3BB-A06C-41F9-B068-CF5DF2073F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E5FE2B2-CFE1-4DFA-B445-6D3DA1F098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AD437D-2373-4309-AC70-EC43940AF8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D4C84F-2129-410F-83D3-8D602B5E646C}" type="datetimeFigureOut">
              <a:rPr lang="en-US" smtClean="0"/>
              <a:t>3/1/2021</a:t>
            </a:fld>
            <a:endParaRPr lang="en-US"/>
          </a:p>
        </p:txBody>
      </p:sp>
      <p:sp>
        <p:nvSpPr>
          <p:cNvPr id="5" name="Footer Placeholder 4">
            <a:extLst>
              <a:ext uri="{FF2B5EF4-FFF2-40B4-BE49-F238E27FC236}">
                <a16:creationId xmlns:a16="http://schemas.microsoft.com/office/drawing/2014/main" id="{36F6EB15-0FC3-4EE3-9871-0D9AFF05DB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F6177C-4534-4D06-A4D0-388CB142FD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00226F-18EE-4B42-857F-1313822315CD}" type="slidenum">
              <a:rPr lang="en-US" smtClean="0"/>
              <a:t>‹#›</a:t>
            </a:fld>
            <a:endParaRPr lang="en-US"/>
          </a:p>
        </p:txBody>
      </p:sp>
    </p:spTree>
    <p:extLst>
      <p:ext uri="{BB962C8B-B14F-4D97-AF65-F5344CB8AC3E}">
        <p14:creationId xmlns:p14="http://schemas.microsoft.com/office/powerpoint/2010/main" val="11977205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2.tmp"/><Relationship Id="rId2" Type="http://schemas.openxmlformats.org/officeDocument/2006/relationships/image" Target="../media/image1.tmp"/><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hyperlink" Target="mailto:peter.gregg@ge.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tmp"/><Relationship Id="rId1" Type="http://schemas.openxmlformats.org/officeDocument/2006/relationships/slideLayout" Target="../slideLayouts/slideLayout7.xml"/><Relationship Id="rId4" Type="http://schemas.openxmlformats.org/officeDocument/2006/relationships/image" Target="../media/image5.tmp"/></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20">
            <a:extLst>
              <a:ext uri="{FF2B5EF4-FFF2-40B4-BE49-F238E27FC236}">
                <a16:creationId xmlns:a16="http://schemas.microsoft.com/office/drawing/2014/main" id="{4E1BEB12-92AF-4445-98AD-4C7756E7C9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22">
            <a:extLst>
              <a:ext uri="{FF2B5EF4-FFF2-40B4-BE49-F238E27FC236}">
                <a16:creationId xmlns:a16="http://schemas.microsoft.com/office/drawing/2014/main" id="{D0522C2C-7B5C-48A7-A969-03941E5D2E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Freeform 13">
            <a:extLst>
              <a:ext uri="{FF2B5EF4-FFF2-40B4-BE49-F238E27FC236}">
                <a16:creationId xmlns:a16="http://schemas.microsoft.com/office/drawing/2014/main" id="{9C682A1A-5B2D-4111-BBD6-620165633E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769476" y="220196"/>
            <a:ext cx="9422524" cy="6637806"/>
          </a:xfrm>
          <a:custGeom>
            <a:avLst/>
            <a:gdLst>
              <a:gd name="connsiteX0" fmla="*/ 4929467 w 8191500"/>
              <a:gd name="connsiteY0" fmla="*/ 0 h 5770597"/>
              <a:gd name="connsiteX1" fmla="*/ 8065066 w 8191500"/>
              <a:gd name="connsiteY1" fmla="*/ 1118513 h 5770597"/>
              <a:gd name="connsiteX2" fmla="*/ 8191500 w 8191500"/>
              <a:gd name="connsiteY2" fmla="*/ 1227339 h 5770597"/>
              <a:gd name="connsiteX3" fmla="*/ 8191500 w 8191500"/>
              <a:gd name="connsiteY3" fmla="*/ 5770597 h 5770597"/>
              <a:gd name="connsiteX4" fmla="*/ 79523 w 8191500"/>
              <a:gd name="connsiteY4" fmla="*/ 5770597 h 5770597"/>
              <a:gd name="connsiteX5" fmla="*/ 56799 w 8191500"/>
              <a:gd name="connsiteY5" fmla="*/ 5644158 h 5770597"/>
              <a:gd name="connsiteX6" fmla="*/ 0 w 8191500"/>
              <a:gd name="connsiteY6" fmla="*/ 4898209 h 5770597"/>
              <a:gd name="connsiteX7" fmla="*/ 4929467 w 8191500"/>
              <a:gd name="connsiteY7" fmla="*/ 0 h 5770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91500" h="5770597">
                <a:moveTo>
                  <a:pt x="4929467" y="0"/>
                </a:moveTo>
                <a:cubicBezTo>
                  <a:pt x="6120547" y="0"/>
                  <a:pt x="7212963" y="419755"/>
                  <a:pt x="8065066" y="1118513"/>
                </a:cubicBezTo>
                <a:lnTo>
                  <a:pt x="8191500" y="1227339"/>
                </a:lnTo>
                <a:lnTo>
                  <a:pt x="8191500" y="5770597"/>
                </a:lnTo>
                <a:lnTo>
                  <a:pt x="79523" y="5770597"/>
                </a:lnTo>
                <a:lnTo>
                  <a:pt x="56799" y="5644158"/>
                </a:lnTo>
                <a:cubicBezTo>
                  <a:pt x="19398" y="5400934"/>
                  <a:pt x="0" y="5151822"/>
                  <a:pt x="0" y="4898209"/>
                </a:cubicBezTo>
                <a:cubicBezTo>
                  <a:pt x="0" y="2193003"/>
                  <a:pt x="2206998" y="0"/>
                  <a:pt x="492946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9" name="Oval 26">
            <a:extLst>
              <a:ext uri="{FF2B5EF4-FFF2-40B4-BE49-F238E27FC236}">
                <a16:creationId xmlns:a16="http://schemas.microsoft.com/office/drawing/2014/main" id="{D6EE29F2-D77F-4BD0-A20B-334D316A1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09800" y="2099696"/>
            <a:ext cx="1942241" cy="188955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0" name="Arc 28">
            <a:extLst>
              <a:ext uri="{FF2B5EF4-FFF2-40B4-BE49-F238E27FC236}">
                <a16:creationId xmlns:a16="http://schemas.microsoft.com/office/drawing/2014/main" id="{22D09ED2-868F-42C6-866E-F92E0CEF31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520172">
            <a:off x="1613162" y="1492572"/>
            <a:ext cx="2987899" cy="2987899"/>
          </a:xfrm>
          <a:prstGeom prst="arc">
            <a:avLst>
              <a:gd name="adj1" fmla="val 14455503"/>
              <a:gd name="adj2" fmla="val 227775"/>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0DF9B50-8125-4FA5-91F6-74CF91855693}"/>
              </a:ext>
            </a:extLst>
          </p:cNvPr>
          <p:cNvSpPr>
            <a:spLocks noGrp="1"/>
          </p:cNvSpPr>
          <p:nvPr>
            <p:ph type="ctrTitle"/>
          </p:nvPr>
        </p:nvSpPr>
        <p:spPr>
          <a:xfrm>
            <a:off x="4038600" y="1939159"/>
            <a:ext cx="7644627" cy="2751086"/>
          </a:xfrm>
        </p:spPr>
        <p:txBody>
          <a:bodyPr>
            <a:normAutofit/>
          </a:bodyPr>
          <a:lstStyle/>
          <a:p>
            <a:pPr algn="r"/>
            <a:r>
              <a:rPr lang="en-US" sz="4700" dirty="0"/>
              <a:t>IEC 61400-28:  </a:t>
            </a:r>
            <a:r>
              <a:rPr lang="en-GB" sz="4700" cap="all" dirty="0"/>
              <a:t>Through life management and life extension of wind farms</a:t>
            </a:r>
            <a:endParaRPr lang="en-US" sz="4700" dirty="0"/>
          </a:p>
        </p:txBody>
      </p:sp>
      <p:sp>
        <p:nvSpPr>
          <p:cNvPr id="3" name="Subtitle 2">
            <a:extLst>
              <a:ext uri="{FF2B5EF4-FFF2-40B4-BE49-F238E27FC236}">
                <a16:creationId xmlns:a16="http://schemas.microsoft.com/office/drawing/2014/main" id="{C7046309-DD13-4D69-9EB2-B305F60243DD}"/>
              </a:ext>
            </a:extLst>
          </p:cNvPr>
          <p:cNvSpPr>
            <a:spLocks noGrp="1"/>
          </p:cNvSpPr>
          <p:nvPr>
            <p:ph type="subTitle" idx="1"/>
          </p:nvPr>
        </p:nvSpPr>
        <p:spPr>
          <a:xfrm>
            <a:off x="4038600" y="4782320"/>
            <a:ext cx="7644627" cy="1329443"/>
          </a:xfrm>
        </p:spPr>
        <p:txBody>
          <a:bodyPr>
            <a:normAutofit fontScale="92500" lnSpcReduction="10000"/>
          </a:bodyPr>
          <a:lstStyle/>
          <a:p>
            <a:pPr algn="r"/>
            <a:r>
              <a:rPr lang="en-US" sz="3200" dirty="0"/>
              <a:t>Technical Specification</a:t>
            </a:r>
          </a:p>
          <a:p>
            <a:pPr algn="r"/>
            <a:r>
              <a:rPr lang="en-US" sz="3200" dirty="0"/>
              <a:t>Status:  CD issued for voting and comments</a:t>
            </a:r>
          </a:p>
          <a:p>
            <a:pPr algn="r"/>
            <a:r>
              <a:rPr lang="en-US" sz="2200" dirty="0"/>
              <a:t>3/2/2021  -  Peter Gregg (peter.gregg@ge.com)</a:t>
            </a:r>
          </a:p>
        </p:txBody>
      </p:sp>
    </p:spTree>
    <p:extLst>
      <p:ext uri="{BB962C8B-B14F-4D97-AF65-F5344CB8AC3E}">
        <p14:creationId xmlns:p14="http://schemas.microsoft.com/office/powerpoint/2010/main" val="8725801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03AE3-6576-4379-89C2-A699C3F09E07}"/>
              </a:ext>
            </a:extLst>
          </p:cNvPr>
          <p:cNvSpPr>
            <a:spLocks noGrp="1"/>
          </p:cNvSpPr>
          <p:nvPr>
            <p:ph type="title"/>
          </p:nvPr>
        </p:nvSpPr>
        <p:spPr/>
        <p:txBody>
          <a:bodyPr/>
          <a:lstStyle/>
          <a:p>
            <a:r>
              <a:rPr lang="en-US" dirty="0"/>
              <a:t>Status</a:t>
            </a:r>
          </a:p>
        </p:txBody>
      </p:sp>
      <p:sp>
        <p:nvSpPr>
          <p:cNvPr id="4" name="Text Placeholder 3">
            <a:extLst>
              <a:ext uri="{FF2B5EF4-FFF2-40B4-BE49-F238E27FC236}">
                <a16:creationId xmlns:a16="http://schemas.microsoft.com/office/drawing/2014/main" id="{9680049A-67D0-422C-A429-F5888BF2E792}"/>
              </a:ext>
            </a:extLst>
          </p:cNvPr>
          <p:cNvSpPr>
            <a:spLocks noGrp="1"/>
          </p:cNvSpPr>
          <p:nvPr>
            <p:ph type="body" idx="1"/>
          </p:nvPr>
        </p:nvSpPr>
        <p:spPr/>
        <p:txBody>
          <a:bodyPr>
            <a:normAutofit fontScale="85000" lnSpcReduction="20000"/>
          </a:bodyPr>
          <a:lstStyle/>
          <a:p>
            <a:r>
              <a:rPr lang="en-US" dirty="0"/>
              <a:t>CD for TS IEC 61400-28:  Through life management and life extension of wind power assets</a:t>
            </a:r>
          </a:p>
        </p:txBody>
      </p:sp>
      <p:sp>
        <p:nvSpPr>
          <p:cNvPr id="5" name="Content Placeholder 4">
            <a:extLst>
              <a:ext uri="{FF2B5EF4-FFF2-40B4-BE49-F238E27FC236}">
                <a16:creationId xmlns:a16="http://schemas.microsoft.com/office/drawing/2014/main" id="{7FC48EC9-6589-4F2B-A355-155281230E56}"/>
              </a:ext>
            </a:extLst>
          </p:cNvPr>
          <p:cNvSpPr>
            <a:spLocks noGrp="1"/>
          </p:cNvSpPr>
          <p:nvPr>
            <p:ph sz="half" idx="2"/>
          </p:nvPr>
        </p:nvSpPr>
        <p:spPr/>
        <p:txBody>
          <a:bodyPr>
            <a:normAutofit/>
          </a:bodyPr>
          <a:lstStyle/>
          <a:p>
            <a:pPr marL="0" indent="0">
              <a:buNone/>
            </a:pPr>
            <a:r>
              <a:rPr lang="en-US" sz="1600" dirty="0"/>
              <a:t>“</a:t>
            </a:r>
            <a:r>
              <a:rPr lang="en-US" sz="1600" i="1" dirty="0"/>
              <a:t>to enable wind farm operators to manage wind turbines for the longest possible safe period of time... Defined here are the procedures for amassing the minimum body of evidence to justify continued operation</a:t>
            </a:r>
            <a:r>
              <a:rPr lang="en-US" sz="1600" dirty="0"/>
              <a:t>.”</a:t>
            </a:r>
          </a:p>
          <a:p>
            <a:pPr marL="0" indent="0">
              <a:buNone/>
            </a:pPr>
            <a:r>
              <a:rPr lang="en-US" sz="1600" i="1" dirty="0"/>
              <a:t>“In particular, recommendations are given and exemplar for the assessment of (1) historical duty, usage and working life consumed, (2) current component health and (3) expected future remaining life.”</a:t>
            </a:r>
            <a:endParaRPr lang="en-US" sz="1600" dirty="0"/>
          </a:p>
          <a:p>
            <a:pPr marL="0" indent="0">
              <a:buNone/>
            </a:pPr>
            <a:endParaRPr lang="en-US" sz="1600" dirty="0"/>
          </a:p>
          <a:p>
            <a:pPr marL="0" indent="0">
              <a:buNone/>
            </a:pPr>
            <a:r>
              <a:rPr lang="en-US" sz="1800" dirty="0"/>
              <a:t>Target comments to US-TAG by </a:t>
            </a:r>
            <a:r>
              <a:rPr lang="en-US" sz="1800" b="1" dirty="0"/>
              <a:t>April 1</a:t>
            </a:r>
            <a:r>
              <a:rPr lang="en-US" sz="1800" b="1" baseline="30000" dirty="0"/>
              <a:t>st</a:t>
            </a:r>
            <a:endParaRPr lang="en-US" sz="1800" b="1" dirty="0"/>
          </a:p>
          <a:p>
            <a:pPr marL="0" indent="0">
              <a:buNone/>
            </a:pPr>
            <a:r>
              <a:rPr lang="en-US" sz="1800" dirty="0"/>
              <a:t>Comments due to IEC due </a:t>
            </a:r>
            <a:r>
              <a:rPr lang="en-US" sz="1800" b="1" dirty="0"/>
              <a:t>April 23</a:t>
            </a:r>
            <a:r>
              <a:rPr lang="en-US" sz="1800" b="1" baseline="30000" dirty="0"/>
              <a:t>rd</a:t>
            </a:r>
            <a:endParaRPr lang="en-US" sz="1800" b="1" dirty="0"/>
          </a:p>
          <a:p>
            <a:pPr marL="0" indent="0">
              <a:buNone/>
            </a:pPr>
            <a:endParaRPr lang="en-US" sz="1600" dirty="0"/>
          </a:p>
        </p:txBody>
      </p:sp>
      <p:sp>
        <p:nvSpPr>
          <p:cNvPr id="6" name="Text Placeholder 5">
            <a:extLst>
              <a:ext uri="{FF2B5EF4-FFF2-40B4-BE49-F238E27FC236}">
                <a16:creationId xmlns:a16="http://schemas.microsoft.com/office/drawing/2014/main" id="{DCAECB37-E039-4ADE-97B8-72BAF2E7389C}"/>
              </a:ext>
            </a:extLst>
          </p:cNvPr>
          <p:cNvSpPr>
            <a:spLocks noGrp="1"/>
          </p:cNvSpPr>
          <p:nvPr>
            <p:ph type="body" sz="quarter" idx="3"/>
          </p:nvPr>
        </p:nvSpPr>
        <p:spPr/>
        <p:txBody>
          <a:bodyPr>
            <a:normAutofit fontScale="85000" lnSpcReduction="20000"/>
          </a:bodyPr>
          <a:lstStyle/>
          <a:p>
            <a:r>
              <a:rPr lang="en-US" dirty="0"/>
              <a:t>NWIP:  TS IEC 61400-28-2</a:t>
            </a:r>
          </a:p>
          <a:p>
            <a:r>
              <a:rPr lang="en-US" dirty="0"/>
              <a:t>Decommissioning and preparation for recycling</a:t>
            </a:r>
          </a:p>
        </p:txBody>
      </p:sp>
      <p:sp>
        <p:nvSpPr>
          <p:cNvPr id="7" name="Content Placeholder 6">
            <a:extLst>
              <a:ext uri="{FF2B5EF4-FFF2-40B4-BE49-F238E27FC236}">
                <a16:creationId xmlns:a16="http://schemas.microsoft.com/office/drawing/2014/main" id="{0208C109-802A-4A48-8341-736ED9AD8AE9}"/>
              </a:ext>
            </a:extLst>
          </p:cNvPr>
          <p:cNvSpPr>
            <a:spLocks noGrp="1"/>
          </p:cNvSpPr>
          <p:nvPr>
            <p:ph sz="quarter" idx="4"/>
          </p:nvPr>
        </p:nvSpPr>
        <p:spPr/>
        <p:txBody>
          <a:bodyPr>
            <a:normAutofit/>
          </a:bodyPr>
          <a:lstStyle/>
          <a:p>
            <a:pPr marL="0" indent="0">
              <a:buNone/>
            </a:pPr>
            <a:r>
              <a:rPr lang="en-US" sz="1600" dirty="0"/>
              <a:t>This proposal is to cover the scope of decommissioning and preparation for recycling.</a:t>
            </a:r>
          </a:p>
          <a:p>
            <a:pPr marL="0" indent="0">
              <a:buNone/>
            </a:pPr>
            <a:r>
              <a:rPr lang="en-US" sz="1600" dirty="0"/>
              <a:t>The intent is to describe the tasks and considerations of each of the steps of the process.</a:t>
            </a:r>
          </a:p>
          <a:p>
            <a:pPr marL="0" indent="0">
              <a:buNone/>
            </a:pPr>
            <a:r>
              <a:rPr lang="en-US" sz="1600" dirty="0"/>
              <a:t>Scope is limited to preparing the materials for shipment from site to be re-used, providing information about sizes and composition</a:t>
            </a:r>
          </a:p>
          <a:p>
            <a:pPr marL="0" indent="0">
              <a:buNone/>
            </a:pPr>
            <a:r>
              <a:rPr lang="en-US" sz="1600" dirty="0"/>
              <a:t>Excludes re-use or recycling methods</a:t>
            </a:r>
          </a:p>
          <a:p>
            <a:pPr marL="0" indent="0">
              <a:buNone/>
            </a:pPr>
            <a:endParaRPr lang="en-US" sz="1600" dirty="0"/>
          </a:p>
          <a:p>
            <a:pPr marL="0" indent="0">
              <a:buNone/>
            </a:pPr>
            <a:r>
              <a:rPr lang="en-US" sz="1800" dirty="0"/>
              <a:t>Vote on New Work Item Proposal due </a:t>
            </a:r>
            <a:r>
              <a:rPr lang="en-US" sz="1800" b="1" dirty="0"/>
              <a:t>March 28</a:t>
            </a:r>
            <a:r>
              <a:rPr lang="en-US" sz="1800" b="1" baseline="30000" dirty="0"/>
              <a:t>th</a:t>
            </a:r>
            <a:r>
              <a:rPr lang="en-US" sz="1800" b="1" dirty="0"/>
              <a:t> </a:t>
            </a:r>
          </a:p>
        </p:txBody>
      </p:sp>
    </p:spTree>
    <p:extLst>
      <p:ext uri="{BB962C8B-B14F-4D97-AF65-F5344CB8AC3E}">
        <p14:creationId xmlns:p14="http://schemas.microsoft.com/office/powerpoint/2010/main" val="4005473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8E224-FE96-48A1-B956-2D910F58F295}"/>
              </a:ext>
            </a:extLst>
          </p:cNvPr>
          <p:cNvSpPr>
            <a:spLocks noGrp="1"/>
          </p:cNvSpPr>
          <p:nvPr>
            <p:ph type="title"/>
          </p:nvPr>
        </p:nvSpPr>
        <p:spPr>
          <a:xfrm>
            <a:off x="741485" y="261906"/>
            <a:ext cx="10515600" cy="1325563"/>
          </a:xfrm>
        </p:spPr>
        <p:txBody>
          <a:bodyPr>
            <a:normAutofit/>
          </a:bodyPr>
          <a:lstStyle/>
          <a:p>
            <a:r>
              <a:rPr lang="en-US" dirty="0"/>
              <a:t>Through life management and life extension</a:t>
            </a:r>
            <a:br>
              <a:rPr lang="en-US" dirty="0"/>
            </a:br>
            <a:r>
              <a:rPr lang="en-US" sz="3200" dirty="0"/>
              <a:t>Focus:  Main Load Carrying Components &amp; Critical Systems</a:t>
            </a:r>
            <a:endParaRPr lang="en-US" dirty="0"/>
          </a:p>
        </p:txBody>
      </p:sp>
      <p:grpSp>
        <p:nvGrpSpPr>
          <p:cNvPr id="12" name="Group 11">
            <a:extLst>
              <a:ext uri="{FF2B5EF4-FFF2-40B4-BE49-F238E27FC236}">
                <a16:creationId xmlns:a16="http://schemas.microsoft.com/office/drawing/2014/main" id="{43C8CB2C-F034-4EDC-8B9E-CC80A0D4A0C2}"/>
              </a:ext>
            </a:extLst>
          </p:cNvPr>
          <p:cNvGrpSpPr/>
          <p:nvPr/>
        </p:nvGrpSpPr>
        <p:grpSpPr>
          <a:xfrm>
            <a:off x="604252" y="1462400"/>
            <a:ext cx="11124172" cy="5309105"/>
            <a:chOff x="533914" y="1392062"/>
            <a:chExt cx="11124172" cy="5309105"/>
          </a:xfrm>
        </p:grpSpPr>
        <p:pic>
          <p:nvPicPr>
            <p:cNvPr id="5" name="Picture 4">
              <a:extLst>
                <a:ext uri="{FF2B5EF4-FFF2-40B4-BE49-F238E27FC236}">
                  <a16:creationId xmlns:a16="http://schemas.microsoft.com/office/drawing/2014/main" id="{718EF474-9B1D-4CF3-A6A6-53A6589040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914" y="1457671"/>
              <a:ext cx="9650152" cy="5243496"/>
            </a:xfrm>
            <a:prstGeom prst="rect">
              <a:avLst/>
            </a:prstGeom>
          </p:spPr>
        </p:pic>
        <p:sp>
          <p:nvSpPr>
            <p:cNvPr id="6" name="TextBox 5">
              <a:extLst>
                <a:ext uri="{FF2B5EF4-FFF2-40B4-BE49-F238E27FC236}">
                  <a16:creationId xmlns:a16="http://schemas.microsoft.com/office/drawing/2014/main" id="{189F55BE-50A5-470E-9935-65B8F3C34326}"/>
                </a:ext>
              </a:extLst>
            </p:cNvPr>
            <p:cNvSpPr txBox="1"/>
            <p:nvPr/>
          </p:nvSpPr>
          <p:spPr>
            <a:xfrm>
              <a:off x="1234028" y="3048184"/>
              <a:ext cx="2364511" cy="1384995"/>
            </a:xfrm>
            <a:prstGeom prst="rect">
              <a:avLst/>
            </a:prstGeom>
            <a:noFill/>
          </p:spPr>
          <p:txBody>
            <a:bodyPr wrap="square" rtlCol="0">
              <a:spAutoFit/>
            </a:bodyPr>
            <a:lstStyle/>
            <a:p>
              <a:r>
                <a:rPr lang="en-US" sz="1400" i="1" dirty="0">
                  <a:solidFill>
                    <a:schemeClr val="accent1"/>
                  </a:solidFill>
                </a:rPr>
                <a:t>-design information &amp; technical specifications</a:t>
              </a:r>
            </a:p>
            <a:p>
              <a:r>
                <a:rPr lang="en-US" sz="1400" i="1" dirty="0">
                  <a:solidFill>
                    <a:schemeClr val="accent1"/>
                  </a:solidFill>
                </a:rPr>
                <a:t>-wind data</a:t>
              </a:r>
            </a:p>
            <a:p>
              <a:r>
                <a:rPr lang="en-US" sz="1400" i="1" dirty="0">
                  <a:solidFill>
                    <a:schemeClr val="accent1"/>
                  </a:solidFill>
                </a:rPr>
                <a:t>-production data</a:t>
              </a:r>
            </a:p>
            <a:p>
              <a:r>
                <a:rPr lang="en-US" sz="1400" i="1" dirty="0">
                  <a:solidFill>
                    <a:schemeClr val="accent1"/>
                  </a:solidFill>
                </a:rPr>
                <a:t>-Operational/SCADA data</a:t>
              </a:r>
            </a:p>
            <a:p>
              <a:r>
                <a:rPr lang="en-US" sz="1400" i="1" dirty="0">
                  <a:solidFill>
                    <a:schemeClr val="accent1"/>
                  </a:solidFill>
                </a:rPr>
                <a:t>-maintenance records</a:t>
              </a:r>
            </a:p>
          </p:txBody>
        </p:sp>
        <p:sp>
          <p:nvSpPr>
            <p:cNvPr id="7" name="TextBox 6">
              <a:extLst>
                <a:ext uri="{FF2B5EF4-FFF2-40B4-BE49-F238E27FC236}">
                  <a16:creationId xmlns:a16="http://schemas.microsoft.com/office/drawing/2014/main" id="{D9C142DA-0F14-4FC9-8039-A906743FCD58}"/>
                </a:ext>
              </a:extLst>
            </p:cNvPr>
            <p:cNvSpPr txBox="1"/>
            <p:nvPr/>
          </p:nvSpPr>
          <p:spPr>
            <a:xfrm>
              <a:off x="3153294" y="2529080"/>
              <a:ext cx="2364511" cy="1169551"/>
            </a:xfrm>
            <a:prstGeom prst="rect">
              <a:avLst/>
            </a:prstGeom>
            <a:noFill/>
          </p:spPr>
          <p:txBody>
            <a:bodyPr wrap="square" rtlCol="0">
              <a:spAutoFit/>
            </a:bodyPr>
            <a:lstStyle/>
            <a:p>
              <a:r>
                <a:rPr lang="en-US" sz="1400" i="1" dirty="0">
                  <a:solidFill>
                    <a:schemeClr val="accent1"/>
                  </a:solidFill>
                </a:rPr>
                <a:t>-Assess current status/health</a:t>
              </a:r>
            </a:p>
            <a:p>
              <a:r>
                <a:rPr lang="en-US" sz="1400" i="1" dirty="0">
                  <a:solidFill>
                    <a:schemeClr val="accent1"/>
                  </a:solidFill>
                </a:rPr>
                <a:t>-Rank components, modes of failure (RPN=Severity*Occurrence* Detectability)</a:t>
              </a:r>
            </a:p>
          </p:txBody>
        </p:sp>
        <p:sp>
          <p:nvSpPr>
            <p:cNvPr id="8" name="TextBox 7">
              <a:extLst>
                <a:ext uri="{FF2B5EF4-FFF2-40B4-BE49-F238E27FC236}">
                  <a16:creationId xmlns:a16="http://schemas.microsoft.com/office/drawing/2014/main" id="{14BCDEC6-DE64-47DD-B2AB-5D5B23E1DE02}"/>
                </a:ext>
              </a:extLst>
            </p:cNvPr>
            <p:cNvSpPr txBox="1"/>
            <p:nvPr/>
          </p:nvSpPr>
          <p:spPr>
            <a:xfrm>
              <a:off x="5121597" y="1509364"/>
              <a:ext cx="2546945" cy="954107"/>
            </a:xfrm>
            <a:prstGeom prst="rect">
              <a:avLst/>
            </a:prstGeom>
            <a:noFill/>
          </p:spPr>
          <p:txBody>
            <a:bodyPr wrap="square" rtlCol="0">
              <a:spAutoFit/>
            </a:bodyPr>
            <a:lstStyle/>
            <a:p>
              <a:r>
                <a:rPr lang="en-US" sz="1400" i="1" dirty="0">
                  <a:solidFill>
                    <a:schemeClr val="accent1"/>
                  </a:solidFill>
                </a:rPr>
                <a:t>Incorporate list of recommended inspections in Annex C</a:t>
              </a:r>
            </a:p>
            <a:p>
              <a:r>
                <a:rPr lang="en-US" sz="1400" i="1" dirty="0">
                  <a:solidFill>
                    <a:schemeClr val="accent1"/>
                  </a:solidFill>
                </a:rPr>
                <a:t>Incorporate major component replacement history</a:t>
              </a:r>
            </a:p>
          </p:txBody>
        </p:sp>
        <p:pic>
          <p:nvPicPr>
            <p:cNvPr id="10" name="Picture 9">
              <a:extLst>
                <a:ext uri="{FF2B5EF4-FFF2-40B4-BE49-F238E27FC236}">
                  <a16:creationId xmlns:a16="http://schemas.microsoft.com/office/drawing/2014/main" id="{D961CE95-E1C2-4987-8F09-708221DA32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90305" y="2783234"/>
              <a:ext cx="2985252" cy="2561929"/>
            </a:xfrm>
            <a:prstGeom prst="rect">
              <a:avLst/>
            </a:prstGeom>
          </p:spPr>
        </p:pic>
        <p:sp>
          <p:nvSpPr>
            <p:cNvPr id="11" name="TextBox 10">
              <a:extLst>
                <a:ext uri="{FF2B5EF4-FFF2-40B4-BE49-F238E27FC236}">
                  <a16:creationId xmlns:a16="http://schemas.microsoft.com/office/drawing/2014/main" id="{3B2598D4-6BD3-4B07-A0A6-CF7D42787C45}"/>
                </a:ext>
              </a:extLst>
            </p:cNvPr>
            <p:cNvSpPr txBox="1"/>
            <p:nvPr/>
          </p:nvSpPr>
          <p:spPr>
            <a:xfrm>
              <a:off x="9549112" y="1392062"/>
              <a:ext cx="2108974" cy="1600438"/>
            </a:xfrm>
            <a:prstGeom prst="rect">
              <a:avLst/>
            </a:prstGeom>
            <a:noFill/>
          </p:spPr>
          <p:txBody>
            <a:bodyPr wrap="square" rtlCol="0">
              <a:spAutoFit/>
            </a:bodyPr>
            <a:lstStyle/>
            <a:p>
              <a:pPr algn="r"/>
              <a:r>
                <a:rPr lang="en-US" sz="1400" i="1" dirty="0">
                  <a:solidFill>
                    <a:schemeClr val="accent1"/>
                  </a:solidFill>
                </a:rPr>
                <a:t>Engineering analysis to determine Remaining Useful Life (RUL)</a:t>
              </a:r>
            </a:p>
            <a:p>
              <a:pPr marL="285750" indent="-285750" algn="r">
                <a:buFont typeface="Arial" panose="020B0604020202020204" pitchFamily="34" charset="0"/>
                <a:buChar char="•"/>
              </a:pPr>
              <a:r>
                <a:rPr lang="en-US" sz="1300" i="1" dirty="0">
                  <a:solidFill>
                    <a:schemeClr val="accent1"/>
                  </a:solidFill>
                </a:rPr>
                <a:t>Component Design</a:t>
              </a:r>
            </a:p>
            <a:p>
              <a:pPr marL="285750" indent="-285750" algn="r">
                <a:buFont typeface="Arial" panose="020B0604020202020204" pitchFamily="34" charset="0"/>
                <a:buChar char="•"/>
              </a:pPr>
              <a:r>
                <a:rPr lang="en-US" sz="1300" i="1" dirty="0">
                  <a:solidFill>
                    <a:schemeClr val="accent1"/>
                  </a:solidFill>
                </a:rPr>
                <a:t>Aeroelastic Models</a:t>
              </a:r>
            </a:p>
            <a:p>
              <a:pPr marL="285750" indent="-285750" algn="r">
                <a:buFont typeface="Arial" panose="020B0604020202020204" pitchFamily="34" charset="0"/>
                <a:buChar char="•"/>
              </a:pPr>
              <a:r>
                <a:rPr lang="en-US" sz="1300" i="1" dirty="0">
                  <a:solidFill>
                    <a:schemeClr val="accent1"/>
                  </a:solidFill>
                </a:rPr>
                <a:t>Uncertainties</a:t>
              </a:r>
            </a:p>
            <a:p>
              <a:pPr algn="r"/>
              <a:endParaRPr lang="en-US" sz="1400" i="1" dirty="0">
                <a:solidFill>
                  <a:schemeClr val="accent1"/>
                </a:solidFill>
              </a:endParaRPr>
            </a:p>
          </p:txBody>
        </p:sp>
      </p:grpSp>
    </p:spTree>
    <p:extLst>
      <p:ext uri="{BB962C8B-B14F-4D97-AF65-F5344CB8AC3E}">
        <p14:creationId xmlns:p14="http://schemas.microsoft.com/office/powerpoint/2010/main" val="2037695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FA2C6-F3B8-4D18-94A1-EB8888B20FEC}"/>
              </a:ext>
            </a:extLst>
          </p:cNvPr>
          <p:cNvSpPr>
            <a:spLocks noGrp="1"/>
          </p:cNvSpPr>
          <p:nvPr>
            <p:ph type="title"/>
          </p:nvPr>
        </p:nvSpPr>
        <p:spPr/>
        <p:txBody>
          <a:bodyPr>
            <a:normAutofit fontScale="90000"/>
          </a:bodyPr>
          <a:lstStyle/>
          <a:p>
            <a:r>
              <a:rPr lang="en-US" dirty="0"/>
              <a:t>TS IEC 61400-28-2: Decommissioning and preparation for recycling</a:t>
            </a:r>
            <a:br>
              <a:rPr lang="en-US" dirty="0"/>
            </a:br>
            <a:endParaRPr lang="en-US" dirty="0"/>
          </a:p>
        </p:txBody>
      </p:sp>
      <p:sp>
        <p:nvSpPr>
          <p:cNvPr id="4" name="Content Placeholder 3">
            <a:extLst>
              <a:ext uri="{FF2B5EF4-FFF2-40B4-BE49-F238E27FC236}">
                <a16:creationId xmlns:a16="http://schemas.microsoft.com/office/drawing/2014/main" id="{BE16C2E6-E97D-4791-B41B-6D46D43991A2}"/>
              </a:ext>
            </a:extLst>
          </p:cNvPr>
          <p:cNvSpPr>
            <a:spLocks noGrp="1"/>
          </p:cNvSpPr>
          <p:nvPr>
            <p:ph sz="half" idx="1"/>
          </p:nvPr>
        </p:nvSpPr>
        <p:spPr/>
        <p:txBody>
          <a:bodyPr>
            <a:noAutofit/>
          </a:bodyPr>
          <a:lstStyle/>
          <a:p>
            <a:pPr marL="0" indent="0">
              <a:buNone/>
            </a:pPr>
            <a:r>
              <a:rPr lang="en-US" sz="1500" dirty="0"/>
              <a:t>2. </a:t>
            </a:r>
            <a:r>
              <a:rPr lang="en-US" sz="1500" b="1" dirty="0"/>
              <a:t>MAPPING OF REGULATIONS</a:t>
            </a:r>
          </a:p>
          <a:p>
            <a:pPr marL="0" indent="0">
              <a:buNone/>
            </a:pPr>
            <a:r>
              <a:rPr lang="en-US" sz="1500" dirty="0"/>
              <a:t>2.1. Dismantling</a:t>
            </a:r>
          </a:p>
          <a:p>
            <a:pPr marL="0" indent="0">
              <a:buNone/>
            </a:pPr>
            <a:r>
              <a:rPr lang="en-US" sz="1500" dirty="0"/>
              <a:t>2.2. Legislation framework for Resource Management</a:t>
            </a:r>
          </a:p>
          <a:p>
            <a:pPr marL="0" indent="0">
              <a:buNone/>
            </a:pPr>
            <a:r>
              <a:rPr lang="en-US" sz="1500" dirty="0"/>
              <a:t>2.3. Site Restoration</a:t>
            </a:r>
          </a:p>
          <a:p>
            <a:pPr marL="0" indent="0">
              <a:buNone/>
            </a:pPr>
            <a:r>
              <a:rPr lang="en-US" sz="1500" dirty="0"/>
              <a:t>3. </a:t>
            </a:r>
            <a:r>
              <a:rPr lang="en-US" sz="1500" b="1" dirty="0"/>
              <a:t>DECOMMISSIONING PLAN</a:t>
            </a:r>
          </a:p>
          <a:p>
            <a:pPr marL="0" indent="0">
              <a:buNone/>
            </a:pPr>
            <a:r>
              <a:rPr lang="en-US" sz="1500" dirty="0"/>
              <a:t>3.1. Project management</a:t>
            </a:r>
          </a:p>
          <a:p>
            <a:pPr marL="0" indent="0">
              <a:buNone/>
            </a:pPr>
            <a:r>
              <a:rPr lang="en-US" sz="1500" dirty="0"/>
              <a:t>3.2. Description of Activities</a:t>
            </a:r>
          </a:p>
          <a:p>
            <a:pPr marL="0" indent="0">
              <a:buNone/>
            </a:pPr>
            <a:r>
              <a:rPr lang="en-US" sz="1500" dirty="0"/>
              <a:t>3.3. Data Requirements</a:t>
            </a:r>
          </a:p>
          <a:p>
            <a:pPr marL="0" indent="0">
              <a:buNone/>
            </a:pPr>
            <a:r>
              <a:rPr lang="en-US" sz="1500" dirty="0"/>
              <a:t>3.4. Permitting Formalities</a:t>
            </a:r>
          </a:p>
          <a:p>
            <a:pPr marL="0" indent="0">
              <a:buNone/>
            </a:pPr>
            <a:r>
              <a:rPr lang="en-US" sz="1500" dirty="0"/>
              <a:t>3.5. Communication Plan</a:t>
            </a:r>
          </a:p>
          <a:p>
            <a:pPr marL="0" indent="0">
              <a:buNone/>
            </a:pPr>
            <a:r>
              <a:rPr lang="en-US" sz="1500" dirty="0"/>
              <a:t>4. </a:t>
            </a:r>
            <a:r>
              <a:rPr lang="en-US" sz="1500" b="1" dirty="0"/>
              <a:t>DISMANTLING</a:t>
            </a:r>
          </a:p>
          <a:p>
            <a:pPr marL="0" indent="0">
              <a:buNone/>
            </a:pPr>
            <a:r>
              <a:rPr lang="en-US" sz="1500" dirty="0"/>
              <a:t>4.1. Disassembly</a:t>
            </a:r>
          </a:p>
          <a:p>
            <a:pPr marL="0" indent="0">
              <a:buNone/>
            </a:pPr>
            <a:r>
              <a:rPr lang="en-US" sz="1500" dirty="0"/>
              <a:t>4.2. Cutting and Separating</a:t>
            </a:r>
          </a:p>
          <a:p>
            <a:pPr marL="0" indent="0">
              <a:buNone/>
            </a:pPr>
            <a:r>
              <a:rPr lang="en-US" sz="1500" dirty="0"/>
              <a:t>4.3. Loading and Transport</a:t>
            </a:r>
          </a:p>
          <a:p>
            <a:pPr marL="0" indent="0">
              <a:buNone/>
            </a:pPr>
            <a:endParaRPr lang="en-US" sz="1500" dirty="0"/>
          </a:p>
        </p:txBody>
      </p:sp>
      <p:sp>
        <p:nvSpPr>
          <p:cNvPr id="5" name="Content Placeholder 4">
            <a:extLst>
              <a:ext uri="{FF2B5EF4-FFF2-40B4-BE49-F238E27FC236}">
                <a16:creationId xmlns:a16="http://schemas.microsoft.com/office/drawing/2014/main" id="{FCCD68A1-0D98-4725-BE05-EF764BAE8D77}"/>
              </a:ext>
            </a:extLst>
          </p:cNvPr>
          <p:cNvSpPr>
            <a:spLocks noGrp="1"/>
          </p:cNvSpPr>
          <p:nvPr>
            <p:ph sz="half" idx="2"/>
          </p:nvPr>
        </p:nvSpPr>
        <p:spPr/>
        <p:txBody>
          <a:bodyPr>
            <a:normAutofit fontScale="55000" lnSpcReduction="20000"/>
          </a:bodyPr>
          <a:lstStyle/>
          <a:p>
            <a:pPr marL="0" indent="0">
              <a:buNone/>
            </a:pPr>
            <a:r>
              <a:rPr lang="en-US" b="1" dirty="0"/>
              <a:t>5. RESOURCE MANAGEMENT</a:t>
            </a:r>
          </a:p>
          <a:p>
            <a:pPr marL="0" indent="0">
              <a:buNone/>
            </a:pPr>
            <a:r>
              <a:rPr lang="en-US" dirty="0"/>
              <a:t>5.1. Overview</a:t>
            </a:r>
          </a:p>
          <a:p>
            <a:pPr marL="0" indent="0">
              <a:buNone/>
            </a:pPr>
            <a:r>
              <a:rPr lang="en-US" dirty="0"/>
              <a:t>5.2. Concrete</a:t>
            </a:r>
          </a:p>
          <a:p>
            <a:pPr marL="0" indent="0">
              <a:buNone/>
            </a:pPr>
            <a:r>
              <a:rPr lang="en-US" dirty="0"/>
              <a:t>5.3. Metals</a:t>
            </a:r>
          </a:p>
          <a:p>
            <a:pPr marL="0" indent="0">
              <a:buNone/>
            </a:pPr>
            <a:r>
              <a:rPr lang="en-US" dirty="0"/>
              <a:t>5.4. Composites</a:t>
            </a:r>
          </a:p>
          <a:p>
            <a:pPr marL="0" indent="0">
              <a:buNone/>
            </a:pPr>
            <a:r>
              <a:rPr lang="en-US" dirty="0"/>
              <a:t>5.5. Rare Earths</a:t>
            </a:r>
          </a:p>
          <a:p>
            <a:pPr marL="0" indent="0">
              <a:buNone/>
            </a:pPr>
            <a:r>
              <a:rPr lang="en-US" dirty="0"/>
              <a:t>5.6. Oils</a:t>
            </a:r>
          </a:p>
          <a:p>
            <a:pPr marL="0" indent="0">
              <a:buNone/>
            </a:pPr>
            <a:r>
              <a:rPr lang="en-US" dirty="0"/>
              <a:t>5.7. Other materials</a:t>
            </a:r>
          </a:p>
          <a:p>
            <a:pPr marL="0" indent="0">
              <a:buNone/>
            </a:pPr>
            <a:r>
              <a:rPr lang="en-US" dirty="0"/>
              <a:t>5.8. Material Traceability</a:t>
            </a:r>
          </a:p>
          <a:p>
            <a:pPr marL="0" indent="0">
              <a:buNone/>
            </a:pPr>
            <a:r>
              <a:rPr lang="en-US" dirty="0"/>
              <a:t>5.9. Health &amp; Safety Considerations</a:t>
            </a:r>
          </a:p>
          <a:p>
            <a:pPr marL="0" indent="0">
              <a:buNone/>
            </a:pPr>
            <a:r>
              <a:rPr lang="en-US" b="1" dirty="0"/>
              <a:t>6. SITE RESTORATION</a:t>
            </a:r>
          </a:p>
          <a:p>
            <a:pPr marL="0" indent="0">
              <a:buNone/>
            </a:pPr>
            <a:r>
              <a:rPr lang="en-US" dirty="0"/>
              <a:t>6.1. Restore Site to Greenfield</a:t>
            </a:r>
          </a:p>
          <a:p>
            <a:pPr marL="0" indent="0">
              <a:buNone/>
            </a:pPr>
            <a:r>
              <a:rPr lang="en-US" dirty="0"/>
              <a:t>6.2. Damage Minimization</a:t>
            </a:r>
          </a:p>
          <a:p>
            <a:pPr marL="0" indent="0">
              <a:buNone/>
            </a:pPr>
            <a:r>
              <a:rPr lang="en-US" dirty="0"/>
              <a:t>6.3. Visual Remediation</a:t>
            </a:r>
          </a:p>
        </p:txBody>
      </p:sp>
    </p:spTree>
    <p:extLst>
      <p:ext uri="{BB962C8B-B14F-4D97-AF65-F5344CB8AC3E}">
        <p14:creationId xmlns:p14="http://schemas.microsoft.com/office/powerpoint/2010/main" val="17578291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3B622-47AA-4BDF-8692-4C9F0336C31F}"/>
              </a:ext>
            </a:extLst>
          </p:cNvPr>
          <p:cNvSpPr>
            <a:spLocks noGrp="1"/>
          </p:cNvSpPr>
          <p:nvPr>
            <p:ph type="title"/>
          </p:nvPr>
        </p:nvSpPr>
        <p:spPr/>
        <p:txBody>
          <a:bodyPr/>
          <a:lstStyle/>
          <a:p>
            <a:r>
              <a:rPr lang="en-US" dirty="0"/>
              <a:t>Comments</a:t>
            </a:r>
          </a:p>
        </p:txBody>
      </p:sp>
      <p:sp>
        <p:nvSpPr>
          <p:cNvPr id="3" name="Content Placeholder 2">
            <a:extLst>
              <a:ext uri="{FF2B5EF4-FFF2-40B4-BE49-F238E27FC236}">
                <a16:creationId xmlns:a16="http://schemas.microsoft.com/office/drawing/2014/main" id="{50C8C3B5-3554-4096-B15C-8011F5427191}"/>
              </a:ext>
            </a:extLst>
          </p:cNvPr>
          <p:cNvSpPr>
            <a:spLocks noGrp="1"/>
          </p:cNvSpPr>
          <p:nvPr>
            <p:ph idx="1"/>
          </p:nvPr>
        </p:nvSpPr>
        <p:spPr/>
        <p:txBody>
          <a:bodyPr/>
          <a:lstStyle/>
          <a:p>
            <a:r>
              <a:rPr lang="en-US" dirty="0"/>
              <a:t>Well thought out and thorough</a:t>
            </a:r>
          </a:p>
          <a:p>
            <a:r>
              <a:rPr lang="en-US" dirty="0"/>
              <a:t>Very useful for markets where a permit renewal is required</a:t>
            </a:r>
          </a:p>
          <a:p>
            <a:r>
              <a:rPr lang="en-US" dirty="0"/>
              <a:t>Looking for US industry feedback on US market use cases</a:t>
            </a:r>
          </a:p>
          <a:p>
            <a:r>
              <a:rPr lang="en-US" dirty="0"/>
              <a:t>TS IEC 61400-28-2:  Decommissioning and preparation for recycling – do we see a need for this document?</a:t>
            </a:r>
          </a:p>
          <a:p>
            <a:endParaRPr lang="en-US" dirty="0"/>
          </a:p>
          <a:p>
            <a:pPr marL="0" indent="0">
              <a:buNone/>
            </a:pPr>
            <a:r>
              <a:rPr lang="en-US" sz="2000" dirty="0"/>
              <a:t>Questions or interested in joining the Mirror Committee? Please contact </a:t>
            </a:r>
            <a:r>
              <a:rPr lang="en-US" sz="2000" dirty="0">
                <a:hlinkClick r:id="rId2"/>
              </a:rPr>
              <a:t>peter.gregg@ge.com</a:t>
            </a:r>
            <a:endParaRPr lang="en-US" sz="2000" dirty="0"/>
          </a:p>
          <a:p>
            <a:pPr marL="0" indent="0">
              <a:buNone/>
            </a:pPr>
            <a:endParaRPr lang="en-US" sz="2000" dirty="0"/>
          </a:p>
          <a:p>
            <a:endParaRPr lang="en-US" dirty="0"/>
          </a:p>
          <a:p>
            <a:endParaRPr lang="en-US" dirty="0"/>
          </a:p>
        </p:txBody>
      </p:sp>
    </p:spTree>
    <p:extLst>
      <p:ext uri="{BB962C8B-B14F-4D97-AF65-F5344CB8AC3E}">
        <p14:creationId xmlns:p14="http://schemas.microsoft.com/office/powerpoint/2010/main" val="1870689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67963-34DB-450B-AEF3-E6A03624051A}"/>
              </a:ext>
            </a:extLst>
          </p:cNvPr>
          <p:cNvSpPr>
            <a:spLocks noGrp="1"/>
          </p:cNvSpPr>
          <p:nvPr>
            <p:ph type="title"/>
          </p:nvPr>
        </p:nvSpPr>
        <p:spPr/>
        <p:txBody>
          <a:bodyPr/>
          <a:lstStyle/>
          <a:p>
            <a:r>
              <a:rPr lang="en-US" dirty="0"/>
              <a:t>Backup</a:t>
            </a:r>
          </a:p>
        </p:txBody>
      </p:sp>
      <p:sp>
        <p:nvSpPr>
          <p:cNvPr id="3" name="Text Placeholder 2">
            <a:extLst>
              <a:ext uri="{FF2B5EF4-FFF2-40B4-BE49-F238E27FC236}">
                <a16:creationId xmlns:a16="http://schemas.microsoft.com/office/drawing/2014/main" id="{93F3CC03-6230-4CD0-B82C-EE71F938B21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821122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FFA8A4D-890A-4930-8574-62059D58B1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106" y="595746"/>
            <a:ext cx="4198063" cy="4604327"/>
          </a:xfrm>
          <a:prstGeom prst="rect">
            <a:avLst/>
          </a:prstGeom>
        </p:spPr>
      </p:pic>
      <p:pic>
        <p:nvPicPr>
          <p:cNvPr id="5" name="Picture 4">
            <a:extLst>
              <a:ext uri="{FF2B5EF4-FFF2-40B4-BE49-F238E27FC236}">
                <a16:creationId xmlns:a16="http://schemas.microsoft.com/office/drawing/2014/main" id="{663271FD-B61D-46FD-97C3-7B365D6F5A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8169" y="595746"/>
            <a:ext cx="3831743" cy="5121563"/>
          </a:xfrm>
          <a:prstGeom prst="rect">
            <a:avLst/>
          </a:prstGeom>
        </p:spPr>
      </p:pic>
      <p:pic>
        <p:nvPicPr>
          <p:cNvPr id="7" name="Picture 6">
            <a:extLst>
              <a:ext uri="{FF2B5EF4-FFF2-40B4-BE49-F238E27FC236}">
                <a16:creationId xmlns:a16="http://schemas.microsoft.com/office/drawing/2014/main" id="{A8EC2CE5-7D7C-4566-950F-55FBFC6691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7789" y="1003431"/>
            <a:ext cx="4007194" cy="3559331"/>
          </a:xfrm>
          <a:prstGeom prst="rect">
            <a:avLst/>
          </a:prstGeom>
        </p:spPr>
      </p:pic>
    </p:spTree>
    <p:extLst>
      <p:ext uri="{BB962C8B-B14F-4D97-AF65-F5344CB8AC3E}">
        <p14:creationId xmlns:p14="http://schemas.microsoft.com/office/powerpoint/2010/main" val="2756533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4672</TotalTime>
  <Words>494</Words>
  <Application>Microsoft Office PowerPoint</Application>
  <PresentationFormat>Widescreen</PresentationFormat>
  <Paragraphs>71</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IEC 61400-28:  Through life management and life extension of wind farms</vt:lpstr>
      <vt:lpstr>Status</vt:lpstr>
      <vt:lpstr>Through life management and life extension Focus:  Main Load Carrying Components &amp; Critical Systems</vt:lpstr>
      <vt:lpstr>TS IEC 61400-28-2: Decommissioning and preparation for recycling </vt:lpstr>
      <vt:lpstr>Comments</vt:lpstr>
      <vt:lpstr>Backup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IEC 61400-28:  Through life management and life extension of wind farms</dc:title>
  <dc:creator>Gregg, Peter (GE Renewable Energy)</dc:creator>
  <cp:lastModifiedBy>Gregg, Peter (GE Renewable Energy)</cp:lastModifiedBy>
  <cp:revision>12</cp:revision>
  <dcterms:created xsi:type="dcterms:W3CDTF">2021-02-26T13:06:59Z</dcterms:created>
  <dcterms:modified xsi:type="dcterms:W3CDTF">2021-03-01T19:00:31Z</dcterms:modified>
</cp:coreProperties>
</file>